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256" r:id="rId2"/>
    <p:sldId id="390" r:id="rId3"/>
    <p:sldId id="319" r:id="rId4"/>
    <p:sldId id="370" r:id="rId5"/>
    <p:sldId id="312" r:id="rId6"/>
    <p:sldId id="365" r:id="rId7"/>
    <p:sldId id="318" r:id="rId8"/>
    <p:sldId id="376" r:id="rId9"/>
    <p:sldId id="332" r:id="rId10"/>
    <p:sldId id="333" r:id="rId11"/>
    <p:sldId id="334" r:id="rId12"/>
    <p:sldId id="335" r:id="rId13"/>
    <p:sldId id="336" r:id="rId14"/>
    <p:sldId id="349" r:id="rId15"/>
    <p:sldId id="403" r:id="rId16"/>
    <p:sldId id="320" r:id="rId17"/>
    <p:sldId id="377" r:id="rId18"/>
    <p:sldId id="389" r:id="rId19"/>
    <p:sldId id="378" r:id="rId20"/>
    <p:sldId id="379" r:id="rId21"/>
    <p:sldId id="387" r:id="rId22"/>
    <p:sldId id="343" r:id="rId23"/>
    <p:sldId id="340" r:id="rId24"/>
    <p:sldId id="337" r:id="rId25"/>
    <p:sldId id="339" r:id="rId26"/>
    <p:sldId id="368" r:id="rId27"/>
    <p:sldId id="321" r:id="rId28"/>
    <p:sldId id="369" r:id="rId29"/>
    <p:sldId id="382" r:id="rId30"/>
    <p:sldId id="294" r:id="rId31"/>
    <p:sldId id="402" r:id="rId32"/>
    <p:sldId id="385" r:id="rId33"/>
    <p:sldId id="401" r:id="rId34"/>
    <p:sldId id="371" r:id="rId35"/>
    <p:sldId id="372" r:id="rId36"/>
    <p:sldId id="373" r:id="rId37"/>
    <p:sldId id="374" r:id="rId38"/>
    <p:sldId id="375" r:id="rId39"/>
    <p:sldId id="297" r:id="rId40"/>
    <p:sldId id="322" r:id="rId41"/>
    <p:sldId id="392" r:id="rId42"/>
    <p:sldId id="380" r:id="rId43"/>
    <p:sldId id="381" r:id="rId44"/>
    <p:sldId id="391" r:id="rId45"/>
    <p:sldId id="261" r:id="rId46"/>
    <p:sldId id="282" r:id="rId47"/>
    <p:sldId id="351" r:id="rId48"/>
    <p:sldId id="263" r:id="rId49"/>
    <p:sldId id="264" r:id="rId50"/>
    <p:sldId id="393" r:id="rId51"/>
    <p:sldId id="350" r:id="rId52"/>
    <p:sldId id="394" r:id="rId53"/>
    <p:sldId id="400" r:id="rId54"/>
    <p:sldId id="395" r:id="rId55"/>
    <p:sldId id="396" r:id="rId56"/>
    <p:sldId id="397" r:id="rId57"/>
    <p:sldId id="399" r:id="rId58"/>
    <p:sldId id="405" r:id="rId59"/>
    <p:sldId id="362" r:id="rId60"/>
    <p:sldId id="404"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5" autoAdjust="0"/>
    <p:restoredTop sz="94660"/>
  </p:normalViewPr>
  <p:slideViewPr>
    <p:cSldViewPr snapToGrid="0">
      <p:cViewPr varScale="1">
        <p:scale>
          <a:sx n="61" d="100"/>
          <a:sy n="61" d="100"/>
        </p:scale>
        <p:origin x="552"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CB2AB6-8D70-4858-A883-06F29B1B89D5}" type="datetimeFigureOut">
              <a:rPr lang="en-CA" smtClean="0"/>
              <a:t>2016-04-16</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619FB8-44E1-414B-B3BA-AC5F07CA3639}" type="slidenum">
              <a:rPr lang="en-CA" smtClean="0"/>
              <a:t>‹#›</a:t>
            </a:fld>
            <a:endParaRPr lang="en-CA"/>
          </a:p>
        </p:txBody>
      </p:sp>
    </p:spTree>
    <p:extLst>
      <p:ext uri="{BB962C8B-B14F-4D97-AF65-F5344CB8AC3E}">
        <p14:creationId xmlns:p14="http://schemas.microsoft.com/office/powerpoint/2010/main" val="39019532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It is, indeed, like the learning of a language. It is possible to learn a language in </a:t>
            </a:r>
            <a:r>
              <a:rPr lang="en-CA" i="1" dirty="0" smtClean="0">
                <a:effectLst/>
              </a:rPr>
              <a:t>theory</a:t>
            </a:r>
            <a:r>
              <a:rPr lang="en-CA" dirty="0" smtClean="0"/>
              <a:t>, by studying books, as though one would study Latin. But to learn a language fully it is essential to immerse oneself in the day-to-day activities and culture of the people who speak it.</a:t>
            </a:r>
            <a:br>
              <a:rPr lang="en-CA" dirty="0" smtClean="0"/>
            </a:br>
            <a:endParaRPr lang="en-CA" dirty="0" smtClean="0"/>
          </a:p>
          <a:p>
            <a:r>
              <a:rPr lang="en-CA" dirty="0" smtClean="0"/>
              <a:t>Again, it is tempting to say that there are certain things that people learn when they learn a language, that there is some content that is essential to being a speaker of that language. The meaning of words, for example, or the conjugation of verbs. But this is misleading and wrong. </a:t>
            </a:r>
            <a:br>
              <a:rPr lang="en-CA" dirty="0" smtClean="0"/>
            </a:br>
            <a:endParaRPr lang="en-CA" dirty="0" smtClean="0"/>
          </a:p>
          <a:p>
            <a:r>
              <a:rPr lang="en-CA" dirty="0" smtClean="0"/>
              <a:t>Dictionary meanings and verb conjugations are, at the very best, an abstraction of the much more complex set of practices, attitudes and beliefs common among physicists. Because it is an abstraction, such a description cannot be accurate, and may actually mislead people about what being a physicist actually entails. </a:t>
            </a:r>
          </a:p>
          <a:p>
            <a:endParaRPr lang="en-CA" dirty="0" smtClean="0"/>
          </a:p>
          <a:p>
            <a:r>
              <a:rPr lang="en-CA" dirty="0" smtClean="0"/>
              <a:t>A person who merely knew the content supposedly taught and tested for at a language academy would feel grossly out of place in a gathering of physicists. It's like knowing the words but not knowing the tune.</a:t>
            </a:r>
            <a:br>
              <a:rPr lang="en-CA" dirty="0" smtClean="0"/>
            </a:br>
            <a:endParaRPr lang="en-CA" dirty="0" smtClean="0"/>
          </a:p>
          <a:p>
            <a:r>
              <a:rPr lang="en-CA" dirty="0" smtClean="0"/>
              <a:t>So what a </a:t>
            </a:r>
            <a:r>
              <a:rPr lang="en-CA" dirty="0" err="1" smtClean="0"/>
              <a:t>connectivist</a:t>
            </a:r>
            <a:r>
              <a:rPr lang="en-CA" dirty="0" smtClean="0"/>
              <a:t> course becomes is a community of educators attempting to learn how it is that they learn, with the objective of allowing them to be able to help other people learn. We are all educators, or at least, learning to be educators, creating and promoting the (connective) practice of education by actually practicing it.</a:t>
            </a:r>
          </a:p>
          <a:p>
            <a:endParaRPr lang="en-CA" dirty="0" smtClean="0"/>
          </a:p>
          <a:p>
            <a:r>
              <a:rPr lang="en-CA" dirty="0" smtClean="0"/>
              <a:t>In practice </a:t>
            </a:r>
            <a:r>
              <a:rPr lang="en-CA" dirty="0" err="1" smtClean="0"/>
              <a:t>connectivist</a:t>
            </a:r>
            <a:r>
              <a:rPr lang="en-CA" dirty="0" smtClean="0"/>
              <a:t> teaching and learning consists of four major sorts of activities (and remember, this is just an abstraction, not a definition; just a starting point, and not 'content' to be remembered):</a:t>
            </a:r>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34</a:t>
            </a:fld>
            <a:endParaRPr lang="en-CA"/>
          </a:p>
        </p:txBody>
      </p:sp>
    </p:spTree>
    <p:extLst>
      <p:ext uri="{BB962C8B-B14F-4D97-AF65-F5344CB8AC3E}">
        <p14:creationId xmlns:p14="http://schemas.microsoft.com/office/powerpoint/2010/main" val="3866190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1" dirty="0" smtClean="0">
                <a:effectLst/>
              </a:rPr>
              <a:t>Aggregation</a:t>
            </a:r>
            <a:r>
              <a:rPr lang="en-CA" dirty="0" smtClean="0"/>
              <a:t> - the point of offering a course at all is to provide a starting point, to provide a variety of things to read, watch or play with. There is a lot of content associated with the course, everything from relatively basic instruction to arguments and discussions to high-level interviews with experts in the field.</a:t>
            </a:r>
            <a:br>
              <a:rPr lang="en-CA" dirty="0" smtClean="0"/>
            </a:br>
            <a:endParaRPr lang="en-CA" dirty="0" smtClean="0"/>
          </a:p>
          <a:p>
            <a:r>
              <a:rPr lang="en-CA" dirty="0" smtClean="0"/>
              <a:t>The course is composed not only of recommended readings but also articles, videos and recordings made by course facilitators, blog posts, images, videos and other recordings made by course participants, collected tweets from Twitter, bookmarks from Delicious, discussion posts, and whatever else we can think of.</a:t>
            </a:r>
            <a:br>
              <a:rPr lang="en-CA" dirty="0" smtClean="0"/>
            </a:br>
            <a:endParaRPr lang="en-CA" dirty="0" smtClean="0"/>
          </a:p>
          <a:p>
            <a:r>
              <a:rPr lang="en-CA" dirty="0" smtClean="0"/>
              <a:t>What we have experienced after delivering a half-dozen MOOCs is that we have to tell people at the start of the course to pick and choose what they will read, watch or participate in. Again and again, we have to stress that there is no central content to the course, that each person creates their own perspective on the material by selecting what seems important to them.</a:t>
            </a:r>
            <a:br>
              <a:rPr lang="en-CA" dirty="0" smtClean="0"/>
            </a:br>
            <a:endParaRPr lang="en-CA" dirty="0" smtClean="0"/>
          </a:p>
          <a:p>
            <a:r>
              <a:rPr lang="en-CA" dirty="0" smtClean="0"/>
              <a:t>Again, if we draw the comparison to learning a language, it is like telling a person to pick and choose from real books, real newspaper articles, and real conversations. </a:t>
            </a:r>
            <a:br>
              <a:rPr lang="en-CA" dirty="0" smtClean="0"/>
            </a:br>
            <a:endParaRPr lang="en-CA" dirty="0" smtClean="0"/>
          </a:p>
          <a:p>
            <a:r>
              <a:rPr lang="en-CA" dirty="0" smtClean="0"/>
              <a:t>From the perspective of the course provider, what is important at this point is that there actually </a:t>
            </a:r>
            <a:r>
              <a:rPr lang="en-CA" i="1" dirty="0" smtClean="0">
                <a:effectLst/>
              </a:rPr>
              <a:t>be</a:t>
            </a:r>
            <a:r>
              <a:rPr lang="en-CA" dirty="0" smtClean="0"/>
              <a:t> a rich range of resources, open and freely accessible, that can be used by course participants. In any course, in any discipline, I am looking for a wide range of resources, and encouraging course participants to do the same. </a:t>
            </a:r>
            <a:br>
              <a:rPr lang="en-CA" dirty="0" smtClean="0"/>
            </a:br>
            <a:endParaRPr lang="en-CA" dirty="0" smtClean="0"/>
          </a:p>
          <a:p>
            <a:r>
              <a:rPr lang="en-CA" dirty="0" smtClean="0"/>
              <a:t>The key here is diversity. This includes diversity of format: we want texts, videos, animations, games, seminars, and anything else, because people prefer to use different media. But it also includes different languages and perspectives. In </a:t>
            </a:r>
            <a:r>
              <a:rPr lang="en-CA" i="1" dirty="0" smtClean="0">
                <a:effectLst/>
              </a:rPr>
              <a:t>any</a:t>
            </a:r>
            <a:r>
              <a:rPr lang="en-CA" dirty="0" smtClean="0"/>
              <a:t> MOOC – and not simply MOOCs designated as French-language, it would be relevant to include French-language resources.</a:t>
            </a:r>
          </a:p>
          <a:p>
            <a:endParaRPr lang="en-CA" dirty="0" smtClean="0"/>
          </a:p>
          <a:p>
            <a:r>
              <a:rPr lang="en-CA" dirty="0" smtClean="0"/>
              <a:t>One of the things I have learned in learning more than one language is that each language views the world differently, represents the world differently. </a:t>
            </a: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35</a:t>
            </a:fld>
            <a:endParaRPr lang="en-CA"/>
          </a:p>
        </p:txBody>
      </p:sp>
    </p:spTree>
    <p:extLst>
      <p:ext uri="{BB962C8B-B14F-4D97-AF65-F5344CB8AC3E}">
        <p14:creationId xmlns:p14="http://schemas.microsoft.com/office/powerpoint/2010/main" val="1838568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1" dirty="0" smtClean="0">
                <a:effectLst/>
              </a:rPr>
              <a:t>Remixing</a:t>
            </a:r>
            <a:r>
              <a:rPr lang="en-CA" dirty="0" smtClean="0"/>
              <a:t> - the next step is to draw connections. The idea is to associate the materials (or parts of the materials) with each other, and with materials from elsewhere. </a:t>
            </a:r>
            <a:br>
              <a:rPr lang="en-CA" dirty="0" smtClean="0"/>
            </a:br>
            <a:endParaRPr lang="en-CA" dirty="0" smtClean="0"/>
          </a:p>
          <a:p>
            <a:r>
              <a:rPr lang="en-CA" dirty="0" smtClean="0"/>
              <a:t>There are different ways to associate materials -- typically we look for some sort of commonality, such as a term, reference, topic or category. Sometimes we look for a fit, as though one thing follows from another. There are no rules to association, and part of learning is to get a feel for what goes with what.</a:t>
            </a:r>
          </a:p>
          <a:p>
            <a:endParaRPr lang="en-CA" dirty="0" smtClean="0"/>
          </a:p>
          <a:p>
            <a:r>
              <a:rPr lang="en-CA" dirty="0" smtClean="0"/>
              <a:t>The main point here is to encourage people to keep track of this. We suggest that they keep records on their computers of all the documents they've accessed, perhaps with summaries or evaluations of the material. Or, better yet, they can keep a record online somewhere. That way they will be able to share their content with other people.</a:t>
            </a:r>
            <a:br>
              <a:rPr lang="en-CA" dirty="0" smtClean="0"/>
            </a:br>
            <a:endParaRPr lang="en-CA" dirty="0" smtClean="0"/>
          </a:p>
          <a:p>
            <a:r>
              <a:rPr lang="en-CA" dirty="0" smtClean="0"/>
              <a:t>In the course we make some specific suggestions:</a:t>
            </a:r>
          </a:p>
          <a:p>
            <a:endParaRPr lang="en-CA" dirty="0" smtClean="0"/>
          </a:p>
          <a:p>
            <a:r>
              <a:rPr lang="en-CA" dirty="0" smtClean="0"/>
              <a:t>- Create a blog with Blogger. Go to http://www.blogger.com and create a new blog. Or, if you already have a blog, you can use your existing blog. You can also use </a:t>
            </a:r>
            <a:r>
              <a:rPr lang="en-CA" dirty="0" err="1" smtClean="0"/>
              <a:t>Wordpress</a:t>
            </a:r>
            <a:r>
              <a:rPr lang="en-CA" dirty="0" smtClean="0"/>
              <a:t> (http://www.wordpress.com) or any other blogging service. Each time you access some content, create a blog post.</a:t>
            </a:r>
          </a:p>
          <a:p>
            <a:endParaRPr lang="en-CA" dirty="0" smtClean="0"/>
          </a:p>
          <a:p>
            <a:r>
              <a:rPr lang="en-CA" dirty="0" smtClean="0"/>
              <a:t>- Create an account with del.icio.us and create a new entry for each piece of content you access.</a:t>
            </a:r>
            <a:br>
              <a:rPr lang="en-CA" dirty="0" smtClean="0"/>
            </a:br>
            <a:endParaRPr lang="en-CA" dirty="0" smtClean="0"/>
          </a:p>
          <a:p>
            <a:r>
              <a:rPr lang="en-CA" dirty="0" smtClean="0"/>
              <a:t>- Take part in an online discussion. You can, for example, join a Google group and exchange thoughts with other course participants, or use the discussion forum provided in the course's online environment.</a:t>
            </a:r>
          </a:p>
          <a:p>
            <a:endParaRPr lang="en-CA" dirty="0" smtClean="0"/>
          </a:p>
          <a:p>
            <a:r>
              <a:rPr lang="en-CA" dirty="0" smtClean="0"/>
              <a:t>- Tweet about the item in Twitter. If you have a Twitter account, post something about the content you've accessed.</a:t>
            </a:r>
            <a:br>
              <a:rPr lang="en-CA" dirty="0" smtClean="0"/>
            </a:br>
            <a:endParaRPr lang="en-CA" dirty="0" smtClean="0"/>
          </a:p>
          <a:p>
            <a:r>
              <a:rPr lang="en-CA" dirty="0" smtClean="0"/>
              <a:t>- Anything else: you can use any other service on the internet -- Flickr, Second Life, Yahoo Groups, Facebook, YouTube, anything! Use your existing accounts if you want or create a new one especially for this course. The choice is completely yours.</a:t>
            </a:r>
          </a:p>
          <a:p>
            <a:endParaRPr lang="en-CA" dirty="0" smtClean="0"/>
          </a:p>
          <a:p>
            <a:r>
              <a:rPr lang="en-CA" dirty="0" smtClean="0"/>
              <a:t>What we are encouraging here especially is a mixing of diverse cultures. We are not trying to create a blend, but to highlight the distinctive perspective offered by each. You can see here that an ideal MOOC </a:t>
            </a:r>
            <a:r>
              <a:rPr lang="en-CA" i="1" dirty="0" smtClean="0">
                <a:effectLst/>
              </a:rPr>
              <a:t>requires</a:t>
            </a:r>
            <a:r>
              <a:rPr lang="en-CA" dirty="0" smtClean="0"/>
              <a:t> participation from different societies and different linguistic groups. </a:t>
            </a:r>
          </a:p>
          <a:p>
            <a:endParaRPr lang="en-CA" dirty="0" smtClean="0"/>
          </a:p>
          <a:p>
            <a:r>
              <a:rPr lang="en-CA" dirty="0" smtClean="0"/>
              <a:t>People often ask whether there are any French-language MOOCs and French-language learning resources, and this is a fair question. For me, though, the deeper question is whether there is any French-language </a:t>
            </a:r>
            <a:r>
              <a:rPr lang="en-CA" i="1" dirty="0" smtClean="0">
                <a:effectLst/>
              </a:rPr>
              <a:t>culture</a:t>
            </a:r>
            <a:r>
              <a:rPr lang="en-CA" dirty="0" smtClean="0"/>
              <a:t> attached to existing courses.</a:t>
            </a:r>
          </a:p>
          <a:p>
            <a:endParaRPr lang="en-CA" dirty="0" smtClean="0"/>
          </a:p>
          <a:p>
            <a:r>
              <a:rPr lang="en-CA" dirty="0" smtClean="0"/>
              <a:t>We saw this in our </a:t>
            </a:r>
            <a:r>
              <a:rPr lang="en-CA" dirty="0" err="1" smtClean="0"/>
              <a:t>connectivist</a:t>
            </a:r>
            <a:r>
              <a:rPr lang="en-CA" dirty="0" smtClean="0"/>
              <a:t> MOOCs through the activities of the Spanish-speaking community, the ‘</a:t>
            </a:r>
            <a:r>
              <a:rPr lang="en-CA" i="1" dirty="0" err="1" smtClean="0">
                <a:effectLst/>
              </a:rPr>
              <a:t>connectvistas</a:t>
            </a:r>
            <a:r>
              <a:rPr lang="en-CA" dirty="0" smtClean="0"/>
              <a:t>’, who would organize their own events, in their own language, online and offline, around our open online course. And their perspective became an important </a:t>
            </a:r>
            <a:r>
              <a:rPr lang="en-CA" i="1" dirty="0" smtClean="0">
                <a:effectLst/>
              </a:rPr>
              <a:t>part</a:t>
            </a:r>
            <a:r>
              <a:rPr lang="en-CA" dirty="0" smtClean="0"/>
              <a:t> of our online course, and Spanish ideas and culture became a part of the subject matter itself.</a:t>
            </a: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36</a:t>
            </a:fld>
            <a:endParaRPr lang="en-CA"/>
          </a:p>
        </p:txBody>
      </p:sp>
    </p:spTree>
    <p:extLst>
      <p:ext uri="{BB962C8B-B14F-4D97-AF65-F5344CB8AC3E}">
        <p14:creationId xmlns:p14="http://schemas.microsoft.com/office/powerpoint/2010/main" val="1255048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1" dirty="0" smtClean="0">
                <a:effectLst/>
              </a:rPr>
              <a:t>Repurposing - w</a:t>
            </a:r>
            <a:r>
              <a:rPr lang="en-CA" dirty="0" smtClean="0"/>
              <a:t>e don't want participants to simply repeat what other people have said. Learning is not simply a process of reception and filtering. It is important to create something, to actively participate in the discipline. </a:t>
            </a:r>
          </a:p>
          <a:p>
            <a:endParaRPr lang="en-CA" dirty="0" smtClean="0"/>
          </a:p>
          <a:p>
            <a:r>
              <a:rPr lang="en-CA" dirty="0" smtClean="0"/>
              <a:t>This is probably the hardest part of the process, and not everybody will participate at this level (we remind participants, you get out of the course what you put into it; there's no magic here).</a:t>
            </a:r>
          </a:p>
          <a:p>
            <a:endParaRPr lang="en-CA" dirty="0" smtClean="0"/>
          </a:p>
          <a:p>
            <a:r>
              <a:rPr lang="en-CA" dirty="0" smtClean="0"/>
              <a:t>But it is important to remember that creativity does not start from scratch. There is this myth that we stare at a blank sheet of paper, and that ideas then spring out of our heads. But it's just a myth. Nobody ever creates something from nothing. That's why we call this section 'repurpose' instead of 'create.' </a:t>
            </a:r>
          </a:p>
          <a:p>
            <a:endParaRPr lang="en-CA" dirty="0" smtClean="0"/>
          </a:p>
          <a:p>
            <a:r>
              <a:rPr lang="en-CA" dirty="0" smtClean="0"/>
              <a:t>The materials were aggregated and remixed online are the bricks and mortar that can be used to compose new thoughts and new understandings of the material. What thoughts? What understanding? That is what we are creating in the course.</a:t>
            </a:r>
          </a:p>
          <a:p>
            <a:endParaRPr lang="en-CA" dirty="0" smtClean="0"/>
          </a:p>
          <a:p>
            <a:r>
              <a:rPr lang="en-CA" dirty="0" smtClean="0"/>
              <a:t>Repurposing is often a process of </a:t>
            </a:r>
            <a:r>
              <a:rPr lang="en-CA" i="1" dirty="0" smtClean="0">
                <a:effectLst/>
              </a:rPr>
              <a:t>translating</a:t>
            </a:r>
            <a:r>
              <a:rPr lang="en-CA" dirty="0" smtClean="0"/>
              <a:t> – taking an idea from one culture and representing it in the forms and idioms of another culture. This may be as simple as translating a block of text into a picture, or as difficult as representing a complex idea in another language.</a:t>
            </a:r>
          </a:p>
          <a:p>
            <a:endParaRPr lang="en-CA" dirty="0" smtClean="0"/>
          </a:p>
          <a:p>
            <a:r>
              <a:rPr lang="en-CA" dirty="0" smtClean="0"/>
              <a:t>Part of the reason why I am presenting this talk in French is to learn French, and this process (this is now my fourth French-language presentation) has taught me more than years of classes. But the other part of the reason I am presenting this talk in French is to learn more about the subject of the presentation. </a:t>
            </a:r>
          </a:p>
          <a:p>
            <a:endParaRPr lang="en-CA" dirty="0" smtClean="0"/>
          </a:p>
          <a:p>
            <a:r>
              <a:rPr lang="en-CA" dirty="0" smtClean="0"/>
              <a:t>If you're thinking that this isn't really very new educational theory, you're right. It is old. It forms the core of the concept we now call 'apprenticeship', and has been formally described most recently as 'constructionism' by the people like Seymour </a:t>
            </a:r>
            <a:r>
              <a:rPr lang="en-CA" dirty="0" err="1" smtClean="0"/>
              <a:t>Papert</a:t>
            </a:r>
            <a:r>
              <a:rPr lang="en-CA" dirty="0" smtClean="0"/>
              <a:t>. </a:t>
            </a:r>
          </a:p>
          <a:p>
            <a:endParaRPr lang="en-CA" dirty="0" smtClean="0"/>
          </a:p>
          <a:p>
            <a:r>
              <a:rPr lang="en-CA" dirty="0" smtClean="0"/>
              <a:t>What this isn't is a short cut. People learn through practice, and so this practice forms the core of </a:t>
            </a:r>
            <a:r>
              <a:rPr lang="en-CA" dirty="0" err="1" smtClean="0"/>
              <a:t>connectivist</a:t>
            </a:r>
            <a:r>
              <a:rPr lang="en-CA" dirty="0" smtClean="0"/>
              <a:t> pedagogy.</a:t>
            </a: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37</a:t>
            </a:fld>
            <a:endParaRPr lang="en-CA"/>
          </a:p>
        </p:txBody>
      </p:sp>
    </p:spTree>
    <p:extLst>
      <p:ext uri="{BB962C8B-B14F-4D97-AF65-F5344CB8AC3E}">
        <p14:creationId xmlns:p14="http://schemas.microsoft.com/office/powerpoint/2010/main" val="3981088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1" dirty="0" smtClean="0">
                <a:effectLst/>
              </a:rPr>
              <a:t>Feeding Forward </a:t>
            </a:r>
            <a:r>
              <a:rPr lang="en-CA" dirty="0" smtClean="0"/>
              <a:t>- We want participants to share their work with other people in the course, and with the world at large. Now to be clear: participants don't </a:t>
            </a:r>
            <a:r>
              <a:rPr lang="en-CA" i="1" dirty="0" smtClean="0">
                <a:effectLst/>
              </a:rPr>
              <a:t>have</a:t>
            </a:r>
            <a:r>
              <a:rPr lang="en-CA" dirty="0" smtClean="0"/>
              <a:t> to share. They can work completely in private, not showing anything to anybody. Sharing is and will always be their choice.</a:t>
            </a:r>
          </a:p>
          <a:p>
            <a:endParaRPr lang="en-CA" dirty="0" smtClean="0"/>
          </a:p>
          <a:p>
            <a:r>
              <a:rPr lang="en-CA" dirty="0" smtClean="0"/>
              <a:t>And we know, sharing in public is harder. People can see your mistakes. People can see you try things you're not comfortable with. It's hard, and it's sometimes embarrassing. </a:t>
            </a:r>
            <a:br>
              <a:rPr lang="en-CA" dirty="0" smtClean="0"/>
            </a:br>
            <a:endParaRPr lang="en-CA" dirty="0" smtClean="0"/>
          </a:p>
          <a:p>
            <a:r>
              <a:rPr lang="en-CA" dirty="0" smtClean="0"/>
              <a:t>But it's better. You'll try harder. You'll think more about what you're doing. And you'll get a greater reward -- people will see what you've created and comment on it. Sometimes they will be critical, but more often they will offer support, help and praise.</a:t>
            </a:r>
          </a:p>
          <a:p>
            <a:endParaRPr lang="en-CA" dirty="0" smtClean="0"/>
          </a:p>
          <a:p>
            <a:r>
              <a:rPr lang="en-CA" dirty="0" smtClean="0"/>
              <a:t>But even more importantly, it helps others see the learning process, and not just the polished final result. My ambition to speak in public in French, for example, was prompted by a talk given by Doug McLeod to a national conference on learning networks. I could see that something like this can be an important step in mastering a new skill.</a:t>
            </a:r>
          </a:p>
          <a:p>
            <a:endParaRPr lang="en-CA" dirty="0" smtClean="0"/>
          </a:p>
          <a:p>
            <a:r>
              <a:rPr lang="en-CA" dirty="0" smtClean="0"/>
              <a:t>You know this, I don’t need to tell you this, but I’ll say it anyway: when you speak or write in your own language, in a public domain, about some topic or discipline, what you are saying is “my language encompasses that discipline.” </a:t>
            </a:r>
          </a:p>
          <a:p>
            <a:r>
              <a:rPr lang="en-CA" dirty="0" smtClean="0"/>
              <a:t/>
            </a:r>
            <a:br>
              <a:rPr lang="en-CA" dirty="0" smtClean="0"/>
            </a:br>
            <a:r>
              <a:rPr lang="en-CA" dirty="0" smtClean="0"/>
              <a:t>It’s not simply that there is a French culture, full stop. It is that French culture encompasses physics, and chemistry, and economy, and even (I’m sorry to say) political science. But more, it is to say that a </a:t>
            </a:r>
            <a:r>
              <a:rPr lang="en-CA" i="1" dirty="0" smtClean="0">
                <a:effectLst/>
              </a:rPr>
              <a:t>part</a:t>
            </a:r>
            <a:r>
              <a:rPr lang="en-CA" dirty="0" smtClean="0"/>
              <a:t> of the domains of physics and chemistry and political science are formed from, and informed by, French culture.</a:t>
            </a:r>
          </a:p>
          <a:p>
            <a:endParaRPr lang="en-CA" dirty="0" smtClean="0"/>
          </a:p>
          <a:p>
            <a:r>
              <a:rPr lang="en-CA" dirty="0" smtClean="0"/>
              <a:t>The philosophers know this well. Can you imagine philosophy without the contributions of Descartes and Pascal and Camus and Sartre and Derrida? Can you imagine philosophy without the influence of the </a:t>
            </a:r>
            <a:r>
              <a:rPr lang="en-CA" i="1" dirty="0" smtClean="0">
                <a:effectLst/>
              </a:rPr>
              <a:t>language</a:t>
            </a:r>
            <a:r>
              <a:rPr lang="en-CA" dirty="0" smtClean="0"/>
              <a:t> on their contributions?</a:t>
            </a: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38</a:t>
            </a:fld>
            <a:endParaRPr lang="en-CA"/>
          </a:p>
        </p:txBody>
      </p:sp>
    </p:spTree>
    <p:extLst>
      <p:ext uri="{BB962C8B-B14F-4D97-AF65-F5344CB8AC3E}">
        <p14:creationId xmlns:p14="http://schemas.microsoft.com/office/powerpoint/2010/main" val="4126748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337E83ED-DA89-44FE-827B-0B405A62824C}" type="datetimeFigureOut">
              <a:rPr lang="en-CA" smtClean="0"/>
              <a:t>2016-04-16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5D15477-3653-474B-B1B4-BF4E0AEB22D5}" type="slidenum">
              <a:rPr lang="en-CA" smtClean="0"/>
              <a:t>‹#›</a:t>
            </a:fld>
            <a:endParaRPr lang="en-CA"/>
          </a:p>
        </p:txBody>
      </p:sp>
    </p:spTree>
    <p:extLst>
      <p:ext uri="{BB962C8B-B14F-4D97-AF65-F5344CB8AC3E}">
        <p14:creationId xmlns:p14="http://schemas.microsoft.com/office/powerpoint/2010/main" val="4646083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337E83ED-DA89-44FE-827B-0B405A62824C}" type="datetimeFigureOut">
              <a:rPr lang="en-CA" smtClean="0"/>
              <a:t>2016-04-16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5D15477-3653-474B-B1B4-BF4E0AEB22D5}" type="slidenum">
              <a:rPr lang="en-CA" smtClean="0"/>
              <a:t>‹#›</a:t>
            </a:fld>
            <a:endParaRPr lang="en-CA"/>
          </a:p>
        </p:txBody>
      </p:sp>
    </p:spTree>
    <p:extLst>
      <p:ext uri="{BB962C8B-B14F-4D97-AF65-F5344CB8AC3E}">
        <p14:creationId xmlns:p14="http://schemas.microsoft.com/office/powerpoint/2010/main" val="1645145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337E83ED-DA89-44FE-827B-0B405A62824C}" type="datetimeFigureOut">
              <a:rPr lang="en-CA" smtClean="0"/>
              <a:t>2016-04-16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5D15477-3653-474B-B1B4-BF4E0AEB22D5}" type="slidenum">
              <a:rPr lang="en-CA" smtClean="0"/>
              <a:t>‹#›</a:t>
            </a:fld>
            <a:endParaRPr lang="en-CA"/>
          </a:p>
        </p:txBody>
      </p:sp>
    </p:spTree>
    <p:extLst>
      <p:ext uri="{BB962C8B-B14F-4D97-AF65-F5344CB8AC3E}">
        <p14:creationId xmlns:p14="http://schemas.microsoft.com/office/powerpoint/2010/main" val="2087227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337E83ED-DA89-44FE-827B-0B405A62824C}" type="datetimeFigureOut">
              <a:rPr lang="en-CA" smtClean="0"/>
              <a:t>2016-04-16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5D15477-3653-474B-B1B4-BF4E0AEB22D5}" type="slidenum">
              <a:rPr lang="en-CA" smtClean="0"/>
              <a:t>‹#›</a:t>
            </a:fld>
            <a:endParaRPr lang="en-CA"/>
          </a:p>
        </p:txBody>
      </p:sp>
    </p:spTree>
    <p:extLst>
      <p:ext uri="{BB962C8B-B14F-4D97-AF65-F5344CB8AC3E}">
        <p14:creationId xmlns:p14="http://schemas.microsoft.com/office/powerpoint/2010/main" val="3650074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37E83ED-DA89-44FE-827B-0B405A62824C}" type="datetimeFigureOut">
              <a:rPr lang="en-CA" smtClean="0"/>
              <a:t>2016-04-16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5D15477-3653-474B-B1B4-BF4E0AEB22D5}" type="slidenum">
              <a:rPr lang="en-CA" smtClean="0"/>
              <a:t>‹#›</a:t>
            </a:fld>
            <a:endParaRPr lang="en-CA"/>
          </a:p>
        </p:txBody>
      </p:sp>
    </p:spTree>
    <p:extLst>
      <p:ext uri="{BB962C8B-B14F-4D97-AF65-F5344CB8AC3E}">
        <p14:creationId xmlns:p14="http://schemas.microsoft.com/office/powerpoint/2010/main" val="2281023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337E83ED-DA89-44FE-827B-0B405A62824C}" type="datetimeFigureOut">
              <a:rPr lang="en-CA" smtClean="0"/>
              <a:t>2016-04-16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5D15477-3653-474B-B1B4-BF4E0AEB22D5}" type="slidenum">
              <a:rPr lang="en-CA" smtClean="0"/>
              <a:t>‹#›</a:t>
            </a:fld>
            <a:endParaRPr lang="en-CA"/>
          </a:p>
        </p:txBody>
      </p:sp>
    </p:spTree>
    <p:extLst>
      <p:ext uri="{BB962C8B-B14F-4D97-AF65-F5344CB8AC3E}">
        <p14:creationId xmlns:p14="http://schemas.microsoft.com/office/powerpoint/2010/main" val="2497770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337E83ED-DA89-44FE-827B-0B405A62824C}" type="datetimeFigureOut">
              <a:rPr lang="en-CA" smtClean="0"/>
              <a:t>2016-04-16</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15D15477-3653-474B-B1B4-BF4E0AEB22D5}" type="slidenum">
              <a:rPr lang="en-CA" smtClean="0"/>
              <a:t>‹#›</a:t>
            </a:fld>
            <a:endParaRPr lang="en-CA"/>
          </a:p>
        </p:txBody>
      </p:sp>
    </p:spTree>
    <p:extLst>
      <p:ext uri="{BB962C8B-B14F-4D97-AF65-F5344CB8AC3E}">
        <p14:creationId xmlns:p14="http://schemas.microsoft.com/office/powerpoint/2010/main" val="2930895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337E83ED-DA89-44FE-827B-0B405A62824C}" type="datetimeFigureOut">
              <a:rPr lang="en-CA" smtClean="0"/>
              <a:t>2016-04-16</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15D15477-3653-474B-B1B4-BF4E0AEB22D5}" type="slidenum">
              <a:rPr lang="en-CA" smtClean="0"/>
              <a:t>‹#›</a:t>
            </a:fld>
            <a:endParaRPr lang="en-CA"/>
          </a:p>
        </p:txBody>
      </p:sp>
    </p:spTree>
    <p:extLst>
      <p:ext uri="{BB962C8B-B14F-4D97-AF65-F5344CB8AC3E}">
        <p14:creationId xmlns:p14="http://schemas.microsoft.com/office/powerpoint/2010/main" val="2681393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7E83ED-DA89-44FE-827B-0B405A62824C}" type="datetimeFigureOut">
              <a:rPr lang="en-CA" smtClean="0"/>
              <a:t>2016-04-16</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15D15477-3653-474B-B1B4-BF4E0AEB22D5}" type="slidenum">
              <a:rPr lang="en-CA" smtClean="0"/>
              <a:t>‹#›</a:t>
            </a:fld>
            <a:endParaRPr lang="en-CA"/>
          </a:p>
        </p:txBody>
      </p:sp>
    </p:spTree>
    <p:extLst>
      <p:ext uri="{BB962C8B-B14F-4D97-AF65-F5344CB8AC3E}">
        <p14:creationId xmlns:p14="http://schemas.microsoft.com/office/powerpoint/2010/main" val="1401453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7E83ED-DA89-44FE-827B-0B405A62824C}" type="datetimeFigureOut">
              <a:rPr lang="en-CA" smtClean="0"/>
              <a:t>2016-04-16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5D15477-3653-474B-B1B4-BF4E0AEB22D5}" type="slidenum">
              <a:rPr lang="en-CA" smtClean="0"/>
              <a:t>‹#›</a:t>
            </a:fld>
            <a:endParaRPr lang="en-CA"/>
          </a:p>
        </p:txBody>
      </p:sp>
    </p:spTree>
    <p:extLst>
      <p:ext uri="{BB962C8B-B14F-4D97-AF65-F5344CB8AC3E}">
        <p14:creationId xmlns:p14="http://schemas.microsoft.com/office/powerpoint/2010/main" val="3335098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7E83ED-DA89-44FE-827B-0B405A62824C}" type="datetimeFigureOut">
              <a:rPr lang="en-CA" smtClean="0"/>
              <a:t>2016-04-16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5D15477-3653-474B-B1B4-BF4E0AEB22D5}" type="slidenum">
              <a:rPr lang="en-CA" smtClean="0"/>
              <a:t>‹#›</a:t>
            </a:fld>
            <a:endParaRPr lang="en-CA"/>
          </a:p>
        </p:txBody>
      </p:sp>
    </p:spTree>
    <p:extLst>
      <p:ext uri="{BB962C8B-B14F-4D97-AF65-F5344CB8AC3E}">
        <p14:creationId xmlns:p14="http://schemas.microsoft.com/office/powerpoint/2010/main" val="3243524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7E83ED-DA89-44FE-827B-0B405A62824C}" type="datetimeFigureOut">
              <a:rPr lang="en-CA" smtClean="0"/>
              <a:t>2016-04-16</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D15477-3653-474B-B1B4-BF4E0AEB22D5}" type="slidenum">
              <a:rPr lang="en-CA" smtClean="0"/>
              <a:t>‹#›</a:t>
            </a:fld>
            <a:endParaRPr lang="en-CA"/>
          </a:p>
        </p:txBody>
      </p:sp>
    </p:spTree>
    <p:extLst>
      <p:ext uri="{BB962C8B-B14F-4D97-AF65-F5344CB8AC3E}">
        <p14:creationId xmlns:p14="http://schemas.microsoft.com/office/powerpoint/2010/main" val="20121019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hyperlink" Target="http://www.hackathon.io/events"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pertinenciaeducativa09.blogspot.ca/2009/10/educamp-colombia-aprendizaje-en-un.html" TargetMode="External"/><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hyperlink" Target="http://www.irrodl.org/index.php/irrodl/article/view/884/1677" TargetMode="External"/><Relationship Id="rId5" Type="http://schemas.openxmlformats.org/officeDocument/2006/relationships/hyperlink" Target="http://www.flickriver.com/photos/qadmon/3106848811/" TargetMode="External"/><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hyperlink" Target="http://www.discoveryeducation.com/STEM/connect-the-dots.cfm" TargetMode="External"/><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hyperlink" Target="http://www.army.mil/article/127148/" TargetMode="External"/><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hyperlink" Target="http://www.83degreesmedia.com/features/camls011012.aspx" TargetMode="External"/><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hyperlink" Target="http://www.aiac.ca/canada-aerospace-industry/success-stories/cae-nh90-helicopter-simulator/" TargetMode="External"/><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hyperlink" Target="http://www.cae.com/World-s-first-AW189-full-flight-simulator-ready-for-training/" TargetMode="External"/><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cardionics.com/" TargetMode="External"/><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3.png"/><Relationship Id="rId7" Type="http://schemas.openxmlformats.org/officeDocument/2006/relationships/image" Target="../media/image35.jpeg"/><Relationship Id="rId2" Type="http://schemas.openxmlformats.org/officeDocument/2006/relationships/hyperlink" Target="http://lisahistory.net/wordpress/2012/08/three-kinds-of-moocs/" TargetMode="External"/><Relationship Id="rId1" Type="http://schemas.openxmlformats.org/officeDocument/2006/relationships/slideLayout" Target="../slideLayouts/slideLayout2.xml"/><Relationship Id="rId6" Type="http://schemas.openxmlformats.org/officeDocument/2006/relationships/hyperlink" Target="http://www.corestandards.org/" TargetMode="External"/><Relationship Id="rId5" Type="http://schemas.openxmlformats.org/officeDocument/2006/relationships/hyperlink" Target="http://www.magnet.edu/" TargetMode="External"/><Relationship Id="rId4" Type="http://schemas.openxmlformats.org/officeDocument/2006/relationships/image" Target="../media/image34.png"/><Relationship Id="rId9"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hyperlink" Target="http://www.tonybates.ca/2012/03/03/more-reflections-on-moocs-and-mitx/" TargetMode="External"/><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39.gif"/></Relationships>
</file>

<file path=ppt/slides/_rels/slide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halfanhour.blogspot.de/2014/11/knowledge-as-recognition.html" TargetMode="External"/><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www.tumblr.com/tagged/tumblr%20language"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5.gif"/></Relationships>
</file>

<file path=ppt/slides/_rels/slide35.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melindarsmith.com/most-merciless-muse"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alodj.com/viet-remix-hay-khoc-di-em-remix-2013-s195.html"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lifeinauthoring.tumblr.com/post/50495928196/why-does-my-editor-joke-about-on-twitter-with-his-other"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im9.eu/animation/publish-how-the-net-works"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9.gif"/></Relationships>
</file>

<file path=ppt/slides/_rels/slide39.xml.rels><?xml version="1.0" encoding="UTF-8" standalone="yes"?>
<Relationships xmlns="http://schemas.openxmlformats.org/package/2006/relationships"><Relationship Id="rId3" Type="http://schemas.openxmlformats.org/officeDocument/2006/relationships/hyperlink" Target="http://grsshopper.downes.ca/" TargetMode="External"/><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hyperlink" Target="https://ldc.org/sites/default/files/mctighe_wiggins_final_common_core_standards_0.pdf"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gif"/><Relationship Id="rId18" Type="http://schemas.openxmlformats.org/officeDocument/2006/relationships/image" Target="../media/image69.png"/><Relationship Id="rId3" Type="http://schemas.openxmlformats.org/officeDocument/2006/relationships/image" Target="../media/image54.png"/><Relationship Id="rId21" Type="http://schemas.openxmlformats.org/officeDocument/2006/relationships/image" Target="../media/image29.jpeg"/><Relationship Id="rId7" Type="http://schemas.openxmlformats.org/officeDocument/2006/relationships/image" Target="../media/image58.png"/><Relationship Id="rId12" Type="http://schemas.openxmlformats.org/officeDocument/2006/relationships/image" Target="../media/image63.png"/><Relationship Id="rId17" Type="http://schemas.openxmlformats.org/officeDocument/2006/relationships/image" Target="../media/image68.png"/><Relationship Id="rId2" Type="http://schemas.openxmlformats.org/officeDocument/2006/relationships/image" Target="../media/image53.png"/><Relationship Id="rId16" Type="http://schemas.openxmlformats.org/officeDocument/2006/relationships/image" Target="../media/image67.jpeg"/><Relationship Id="rId20"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62.png"/><Relationship Id="rId24" Type="http://schemas.openxmlformats.org/officeDocument/2006/relationships/image" Target="../media/image22.jpeg"/><Relationship Id="rId5" Type="http://schemas.openxmlformats.org/officeDocument/2006/relationships/image" Target="../media/image56.png"/><Relationship Id="rId15" Type="http://schemas.openxmlformats.org/officeDocument/2006/relationships/image" Target="../media/image66.jpeg"/><Relationship Id="rId23" Type="http://schemas.openxmlformats.org/officeDocument/2006/relationships/image" Target="../media/image31.png"/><Relationship Id="rId10" Type="http://schemas.openxmlformats.org/officeDocument/2006/relationships/image" Target="../media/image61.png"/><Relationship Id="rId19" Type="http://schemas.openxmlformats.org/officeDocument/2006/relationships/image" Target="../media/image70.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gif"/><Relationship Id="rId22" Type="http://schemas.openxmlformats.org/officeDocument/2006/relationships/image" Target="../media/image72.png"/></Relationships>
</file>

<file path=ppt/slides/_rels/slide43.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www.downes.ca/presentation/98" TargetMode="External"/><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7.png"/><Relationship Id="rId7" Type="http://schemas.openxmlformats.org/officeDocument/2006/relationships/image" Target="../media/image53.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png"/><Relationship Id="rId10" Type="http://schemas.openxmlformats.org/officeDocument/2006/relationships/image" Target="../media/image13.png"/><Relationship Id="rId4" Type="http://schemas.openxmlformats.org/officeDocument/2006/relationships/image" Target="../media/image78.png"/><Relationship Id="rId9" Type="http://schemas.openxmlformats.org/officeDocument/2006/relationships/image" Target="../media/image31.png"/></Relationships>
</file>

<file path=ppt/slides/_rels/slide46.xml.rels><?xml version="1.0" encoding="UTF-8" standalone="yes"?>
<Relationships xmlns="http://schemas.openxmlformats.org/package/2006/relationships"><Relationship Id="rId3" Type="http://schemas.openxmlformats.org/officeDocument/2006/relationships/hyperlink" Target="http://halfanhour.blogspot.de/2014/12/eportfolios-and-badges-workshop-oeb14.html" TargetMode="External"/><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cihr-irsc.gc.ca/e/39033.html" TargetMode="External"/><Relationship Id="rId2" Type="http://schemas.openxmlformats.org/officeDocument/2006/relationships/image" Target="../media/image6.gif"/><Relationship Id="rId1" Type="http://schemas.openxmlformats.org/officeDocument/2006/relationships/slideLayout" Target="../slideLayouts/slideLayout2.xml"/><Relationship Id="rId4" Type="http://schemas.openxmlformats.org/officeDocument/2006/relationships/hyperlink" Target="http://www.campbellcollaboration.org/" TargetMode="External"/></Relationships>
</file>

<file path=ppt/slides/_rels/slide50.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hyperlink" Target="http://withknown.com/" TargetMode="External"/><Relationship Id="rId7" Type="http://schemas.openxmlformats.org/officeDocument/2006/relationships/hyperlink" Target="http://personalis.wikispaces.com/PLE+Projects" TargetMode="External"/><Relationship Id="rId2" Type="http://schemas.openxmlformats.org/officeDocument/2006/relationships/hyperlink" Target="http://www.role-project.eu/" TargetMode="Externa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hyperlink" Target="https://mahara.org/" TargetMode="External"/><Relationship Id="rId4" Type="http://schemas.openxmlformats.org/officeDocument/2006/relationships/hyperlink" Target="http://learninglocker.net/"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padlet.com/" TargetMode="External"/><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hyperlink" Target="https://www.tes.com/lessons"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www.nrc-cnrc.gc.ca/eng/rd/medical/" TargetMode="External"/><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97.gif"/><Relationship Id="rId5" Type="http://schemas.openxmlformats.org/officeDocument/2006/relationships/hyperlink" Target="http://www.downes.ca/presentation/233" TargetMode="External"/><Relationship Id="rId4" Type="http://schemas.openxmlformats.org/officeDocument/2006/relationships/hyperlink" Target="http://makeagif.com/"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fivethirtyeight.com/features/science-isnt-broken/#part2" TargetMode="External"/><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hyperlink" Target="http://www.downes.ca/post/65131" TargetMode="External"/></Relationships>
</file>

<file path=ppt/slides/_rels/slide6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jrs.sagepub.com/content/104/12/501.full"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28800" y="0"/>
            <a:ext cx="14020800" cy="9292333"/>
          </a:xfrm>
          <a:prstGeom prst="rect">
            <a:avLst/>
          </a:prstGeom>
        </p:spPr>
      </p:pic>
      <p:sp>
        <p:nvSpPr>
          <p:cNvPr id="2" name="Title 1"/>
          <p:cNvSpPr>
            <a:spLocks noGrp="1"/>
          </p:cNvSpPr>
          <p:nvPr>
            <p:ph type="ctrTitle"/>
          </p:nvPr>
        </p:nvSpPr>
        <p:spPr>
          <a:xfrm>
            <a:off x="1177446" y="245542"/>
            <a:ext cx="10567792" cy="1921462"/>
          </a:xfrm>
        </p:spPr>
        <p:txBody>
          <a:bodyPr>
            <a:normAutofit fontScale="90000"/>
          </a:bodyPr>
          <a:lstStyle/>
          <a:p>
            <a:pPr algn="r"/>
            <a:r>
              <a:rPr lang="en-CA" sz="6700" b="1" spc="50" dirty="0">
                <a:ln w="0"/>
                <a:solidFill>
                  <a:schemeClr val="bg2"/>
                </a:solidFill>
                <a:effectLst>
                  <a:innerShdw blurRad="63500" dist="50800" dir="13500000">
                    <a:srgbClr val="000000">
                      <a:alpha val="50000"/>
                    </a:srgbClr>
                  </a:innerShdw>
                </a:effectLst>
                <a:latin typeface="+mn-lt"/>
              </a:rPr>
              <a:t>Personal and Personalized Learning</a:t>
            </a:r>
            <a:endParaRPr lang="en-CA" sz="8000" b="1" dirty="0">
              <a:solidFill>
                <a:schemeClr val="bg1"/>
              </a:solidFill>
              <a:latin typeface="+mn-lt"/>
            </a:endParaRPr>
          </a:p>
        </p:txBody>
      </p:sp>
      <p:sp>
        <p:nvSpPr>
          <p:cNvPr id="3" name="Subtitle 2"/>
          <p:cNvSpPr>
            <a:spLocks noGrp="1"/>
          </p:cNvSpPr>
          <p:nvPr>
            <p:ph type="subTitle" idx="1"/>
          </p:nvPr>
        </p:nvSpPr>
        <p:spPr>
          <a:xfrm>
            <a:off x="7716032" y="3018404"/>
            <a:ext cx="3878893" cy="1655762"/>
          </a:xfrm>
        </p:spPr>
        <p:txBody>
          <a:bodyPr>
            <a:normAutofit/>
          </a:bodyPr>
          <a:lstStyle/>
          <a:p>
            <a:pPr algn="r"/>
            <a:r>
              <a:rPr lang="en-CA" sz="3600" b="1" spc="50" dirty="0" smtClean="0">
                <a:ln w="0"/>
                <a:solidFill>
                  <a:schemeClr val="bg2"/>
                </a:solidFill>
                <a:effectLst>
                  <a:innerShdw blurRad="63500" dist="50800" dir="13500000">
                    <a:srgbClr val="000000">
                      <a:alpha val="50000"/>
                    </a:srgbClr>
                  </a:innerShdw>
                </a:effectLst>
              </a:rPr>
              <a:t>Stephen Downes</a:t>
            </a:r>
          </a:p>
          <a:p>
            <a:pPr algn="r"/>
            <a:r>
              <a:rPr lang="en-CA" sz="3600" b="1" spc="50" dirty="0" smtClean="0">
                <a:ln w="0"/>
                <a:solidFill>
                  <a:schemeClr val="bg2"/>
                </a:solidFill>
                <a:effectLst>
                  <a:innerShdw blurRad="63500" dist="50800" dir="13500000">
                    <a:srgbClr val="000000">
                      <a:alpha val="50000"/>
                    </a:srgbClr>
                  </a:innerShdw>
                </a:effectLst>
              </a:rPr>
              <a:t>April 16, 2016</a:t>
            </a:r>
            <a:endParaRPr lang="en-CA" sz="3600" b="1" spc="50" dirty="0">
              <a:ln w="0"/>
              <a:solidFill>
                <a:schemeClr val="bg2"/>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25817019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Two Approaches…</a:t>
            </a:r>
            <a:endParaRPr lang="en-CA" dirty="0"/>
          </a:p>
        </p:txBody>
      </p:sp>
      <p:sp>
        <p:nvSpPr>
          <p:cNvPr id="4" name="Rectangle 3"/>
          <p:cNvSpPr/>
          <p:nvPr/>
        </p:nvSpPr>
        <p:spPr>
          <a:xfrm>
            <a:off x="2424113" y="2357437"/>
            <a:ext cx="2743200" cy="122872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smtClean="0">
                <a:solidFill>
                  <a:schemeClr val="accent4">
                    <a:lumMod val="50000"/>
                  </a:schemeClr>
                </a:solidFill>
              </a:rPr>
              <a:t>Content</a:t>
            </a:r>
            <a:endParaRPr lang="en-CA" dirty="0">
              <a:solidFill>
                <a:schemeClr val="accent4">
                  <a:lumMod val="50000"/>
                </a:schemeClr>
              </a:solidFill>
            </a:endParaRPr>
          </a:p>
        </p:txBody>
      </p:sp>
      <p:sp>
        <p:nvSpPr>
          <p:cNvPr id="5" name="Rectangle 4"/>
          <p:cNvSpPr/>
          <p:nvPr/>
        </p:nvSpPr>
        <p:spPr>
          <a:xfrm>
            <a:off x="2424113" y="4833938"/>
            <a:ext cx="2743200" cy="122872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smtClean="0">
                <a:solidFill>
                  <a:schemeClr val="accent4">
                    <a:lumMod val="50000"/>
                  </a:schemeClr>
                </a:solidFill>
              </a:rPr>
              <a:t>Practice</a:t>
            </a:r>
            <a:endParaRPr lang="en-CA" dirty="0">
              <a:solidFill>
                <a:schemeClr val="accent4">
                  <a:lumMod val="50000"/>
                </a:schemeClr>
              </a:solidFill>
            </a:endParaRPr>
          </a:p>
        </p:txBody>
      </p:sp>
      <p:sp>
        <p:nvSpPr>
          <p:cNvPr id="6" name="Rectangle 5"/>
          <p:cNvSpPr/>
          <p:nvPr/>
        </p:nvSpPr>
        <p:spPr>
          <a:xfrm>
            <a:off x="7358063" y="4833938"/>
            <a:ext cx="2743200" cy="122872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smtClean="0">
                <a:solidFill>
                  <a:schemeClr val="accent4">
                    <a:lumMod val="50000"/>
                  </a:schemeClr>
                </a:solidFill>
              </a:rPr>
              <a:t>Content</a:t>
            </a:r>
            <a:endParaRPr lang="en-CA" dirty="0">
              <a:solidFill>
                <a:schemeClr val="accent4">
                  <a:lumMod val="50000"/>
                </a:schemeClr>
              </a:solidFill>
            </a:endParaRPr>
          </a:p>
        </p:txBody>
      </p:sp>
      <p:sp>
        <p:nvSpPr>
          <p:cNvPr id="7" name="Rectangle 6"/>
          <p:cNvSpPr/>
          <p:nvPr/>
        </p:nvSpPr>
        <p:spPr>
          <a:xfrm>
            <a:off x="7358063" y="2357437"/>
            <a:ext cx="2743200" cy="122872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smtClean="0">
                <a:solidFill>
                  <a:schemeClr val="accent4">
                    <a:lumMod val="50000"/>
                  </a:schemeClr>
                </a:solidFill>
              </a:rPr>
              <a:t>Practice</a:t>
            </a:r>
            <a:endParaRPr lang="en-CA" dirty="0">
              <a:solidFill>
                <a:schemeClr val="accent4">
                  <a:lumMod val="50000"/>
                </a:schemeClr>
              </a:solidFill>
            </a:endParaRPr>
          </a:p>
        </p:txBody>
      </p:sp>
      <p:cxnSp>
        <p:nvCxnSpPr>
          <p:cNvPr id="9" name="Straight Arrow Connector 8"/>
          <p:cNvCxnSpPr>
            <a:stCxn id="7" idx="2"/>
            <a:endCxn id="6" idx="0"/>
          </p:cNvCxnSpPr>
          <p:nvPr/>
        </p:nvCxnSpPr>
        <p:spPr>
          <a:xfrm>
            <a:off x="8729663" y="3586162"/>
            <a:ext cx="0" cy="12477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795713" y="3586162"/>
            <a:ext cx="0" cy="12477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414463" y="1857375"/>
            <a:ext cx="3200400" cy="461665"/>
          </a:xfrm>
          <a:prstGeom prst="rect">
            <a:avLst/>
          </a:prstGeom>
          <a:noFill/>
        </p:spPr>
        <p:txBody>
          <a:bodyPr wrap="square" rtlCol="0">
            <a:spAutoFit/>
          </a:bodyPr>
          <a:lstStyle/>
          <a:p>
            <a:r>
              <a:rPr lang="en-CA" sz="2400" dirty="0" smtClean="0">
                <a:solidFill>
                  <a:schemeClr val="accent5">
                    <a:lumMod val="75000"/>
                  </a:schemeClr>
                </a:solidFill>
              </a:rPr>
              <a:t>Defines an ideal state</a:t>
            </a:r>
            <a:endParaRPr lang="en-CA" dirty="0">
              <a:solidFill>
                <a:schemeClr val="accent5">
                  <a:lumMod val="75000"/>
                </a:schemeClr>
              </a:solidFill>
            </a:endParaRPr>
          </a:p>
        </p:txBody>
      </p:sp>
      <p:sp>
        <p:nvSpPr>
          <p:cNvPr id="10" name="TextBox 9"/>
          <p:cNvSpPr txBox="1"/>
          <p:nvPr/>
        </p:nvSpPr>
        <p:spPr>
          <a:xfrm>
            <a:off x="8729663" y="1895772"/>
            <a:ext cx="3200400" cy="461665"/>
          </a:xfrm>
          <a:prstGeom prst="rect">
            <a:avLst/>
          </a:prstGeom>
          <a:noFill/>
        </p:spPr>
        <p:txBody>
          <a:bodyPr wrap="square" rtlCol="0">
            <a:spAutoFit/>
          </a:bodyPr>
          <a:lstStyle/>
          <a:p>
            <a:r>
              <a:rPr lang="en-CA" sz="2400" dirty="0" smtClean="0">
                <a:solidFill>
                  <a:schemeClr val="accent5">
                    <a:lumMod val="75000"/>
                  </a:schemeClr>
                </a:solidFill>
              </a:rPr>
              <a:t>Defines a desired state</a:t>
            </a:r>
            <a:endParaRPr lang="en-CA" dirty="0">
              <a:solidFill>
                <a:schemeClr val="accent5">
                  <a:lumMod val="75000"/>
                </a:schemeClr>
              </a:solidFill>
            </a:endParaRPr>
          </a:p>
        </p:txBody>
      </p:sp>
      <p:sp>
        <p:nvSpPr>
          <p:cNvPr id="12" name="TextBox 11"/>
          <p:cNvSpPr txBox="1"/>
          <p:nvPr/>
        </p:nvSpPr>
        <p:spPr>
          <a:xfrm>
            <a:off x="1414463" y="6081714"/>
            <a:ext cx="3200400" cy="461665"/>
          </a:xfrm>
          <a:prstGeom prst="rect">
            <a:avLst/>
          </a:prstGeom>
          <a:noFill/>
        </p:spPr>
        <p:txBody>
          <a:bodyPr wrap="square" rtlCol="0">
            <a:spAutoFit/>
          </a:bodyPr>
          <a:lstStyle/>
          <a:p>
            <a:r>
              <a:rPr lang="en-CA" sz="2400" dirty="0" smtClean="0">
                <a:solidFill>
                  <a:schemeClr val="accent5">
                    <a:lumMod val="75000"/>
                  </a:schemeClr>
                </a:solidFill>
              </a:rPr>
              <a:t>Person tests you</a:t>
            </a:r>
            <a:endParaRPr lang="en-CA" dirty="0">
              <a:solidFill>
                <a:schemeClr val="accent5">
                  <a:lumMod val="75000"/>
                </a:schemeClr>
              </a:solidFill>
            </a:endParaRPr>
          </a:p>
        </p:txBody>
      </p:sp>
      <p:sp>
        <p:nvSpPr>
          <p:cNvPr id="13" name="TextBox 12"/>
          <p:cNvSpPr txBox="1"/>
          <p:nvPr/>
        </p:nvSpPr>
        <p:spPr>
          <a:xfrm>
            <a:off x="8729663" y="6062663"/>
            <a:ext cx="3200400" cy="461665"/>
          </a:xfrm>
          <a:prstGeom prst="rect">
            <a:avLst/>
          </a:prstGeom>
          <a:noFill/>
        </p:spPr>
        <p:txBody>
          <a:bodyPr wrap="square" rtlCol="0">
            <a:spAutoFit/>
          </a:bodyPr>
          <a:lstStyle/>
          <a:p>
            <a:r>
              <a:rPr lang="en-CA" sz="2400" dirty="0" smtClean="0">
                <a:solidFill>
                  <a:schemeClr val="accent5">
                    <a:lumMod val="75000"/>
                  </a:schemeClr>
                </a:solidFill>
              </a:rPr>
              <a:t>Person helps you</a:t>
            </a:r>
            <a:endParaRPr lang="en-CA" dirty="0">
              <a:solidFill>
                <a:schemeClr val="accent5">
                  <a:lumMod val="75000"/>
                </a:schemeClr>
              </a:solidFill>
            </a:endParaRPr>
          </a:p>
        </p:txBody>
      </p:sp>
      <p:sp>
        <p:nvSpPr>
          <p:cNvPr id="8" name="TextBox 7"/>
          <p:cNvSpPr txBox="1"/>
          <p:nvPr/>
        </p:nvSpPr>
        <p:spPr>
          <a:xfrm>
            <a:off x="1152525" y="5448300"/>
            <a:ext cx="1585913" cy="707886"/>
          </a:xfrm>
          <a:prstGeom prst="rect">
            <a:avLst/>
          </a:prstGeom>
          <a:noFill/>
        </p:spPr>
        <p:txBody>
          <a:bodyPr wrap="square" rtlCol="0">
            <a:spAutoFit/>
          </a:bodyPr>
          <a:lstStyle/>
          <a:p>
            <a:r>
              <a:rPr lang="en-CA" sz="4000" dirty="0" smtClean="0">
                <a:solidFill>
                  <a:schemeClr val="accent6">
                    <a:lumMod val="40000"/>
                    <a:lumOff val="60000"/>
                  </a:schemeClr>
                </a:solidFill>
              </a:rPr>
              <a:t>TEST</a:t>
            </a:r>
            <a:endParaRPr lang="en-CA" dirty="0">
              <a:solidFill>
                <a:schemeClr val="accent6">
                  <a:lumMod val="40000"/>
                  <a:lumOff val="60000"/>
                </a:schemeClr>
              </a:solidFill>
            </a:endParaRPr>
          </a:p>
        </p:txBody>
      </p:sp>
      <p:sp>
        <p:nvSpPr>
          <p:cNvPr id="14" name="TextBox 13"/>
          <p:cNvSpPr txBox="1"/>
          <p:nvPr/>
        </p:nvSpPr>
        <p:spPr>
          <a:xfrm>
            <a:off x="10222706" y="5431483"/>
            <a:ext cx="1585913" cy="707886"/>
          </a:xfrm>
          <a:prstGeom prst="rect">
            <a:avLst/>
          </a:prstGeom>
          <a:noFill/>
        </p:spPr>
        <p:txBody>
          <a:bodyPr wrap="square" rtlCol="0">
            <a:spAutoFit/>
          </a:bodyPr>
          <a:lstStyle/>
          <a:p>
            <a:r>
              <a:rPr lang="en-CA" sz="4000" dirty="0" smtClean="0">
                <a:solidFill>
                  <a:schemeClr val="accent6">
                    <a:lumMod val="40000"/>
                    <a:lumOff val="60000"/>
                  </a:schemeClr>
                </a:solidFill>
              </a:rPr>
              <a:t>TRY</a:t>
            </a:r>
            <a:endParaRPr lang="en-CA" dirty="0">
              <a:solidFill>
                <a:schemeClr val="accent6">
                  <a:lumMod val="40000"/>
                  <a:lumOff val="60000"/>
                </a:schemeClr>
              </a:solidFill>
            </a:endParaRPr>
          </a:p>
        </p:txBody>
      </p:sp>
    </p:spTree>
    <p:extLst>
      <p:ext uri="{BB962C8B-B14F-4D97-AF65-F5344CB8AC3E}">
        <p14:creationId xmlns:p14="http://schemas.microsoft.com/office/powerpoint/2010/main" val="39027070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Two Approaches…</a:t>
            </a:r>
            <a:endParaRPr lang="en-CA" dirty="0"/>
          </a:p>
        </p:txBody>
      </p:sp>
      <p:sp>
        <p:nvSpPr>
          <p:cNvPr id="4" name="Rectangle 3"/>
          <p:cNvSpPr/>
          <p:nvPr/>
        </p:nvSpPr>
        <p:spPr>
          <a:xfrm>
            <a:off x="2424113" y="2357437"/>
            <a:ext cx="2743200" cy="122872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smtClean="0">
                <a:solidFill>
                  <a:schemeClr val="accent4">
                    <a:lumMod val="50000"/>
                  </a:schemeClr>
                </a:solidFill>
              </a:rPr>
              <a:t>Content</a:t>
            </a:r>
            <a:endParaRPr lang="en-CA" dirty="0">
              <a:solidFill>
                <a:schemeClr val="accent4">
                  <a:lumMod val="50000"/>
                </a:schemeClr>
              </a:solidFill>
            </a:endParaRPr>
          </a:p>
        </p:txBody>
      </p:sp>
      <p:sp>
        <p:nvSpPr>
          <p:cNvPr id="5" name="Rectangle 4"/>
          <p:cNvSpPr/>
          <p:nvPr/>
        </p:nvSpPr>
        <p:spPr>
          <a:xfrm>
            <a:off x="2424113" y="4833938"/>
            <a:ext cx="2743200" cy="122872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smtClean="0">
                <a:solidFill>
                  <a:schemeClr val="accent4">
                    <a:lumMod val="50000"/>
                  </a:schemeClr>
                </a:solidFill>
              </a:rPr>
              <a:t>Practice</a:t>
            </a:r>
            <a:endParaRPr lang="en-CA" dirty="0">
              <a:solidFill>
                <a:schemeClr val="accent4">
                  <a:lumMod val="50000"/>
                </a:schemeClr>
              </a:solidFill>
            </a:endParaRPr>
          </a:p>
        </p:txBody>
      </p:sp>
      <p:sp>
        <p:nvSpPr>
          <p:cNvPr id="6" name="Rectangle 5"/>
          <p:cNvSpPr/>
          <p:nvPr/>
        </p:nvSpPr>
        <p:spPr>
          <a:xfrm>
            <a:off x="7358063" y="4833938"/>
            <a:ext cx="2743200" cy="122872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smtClean="0">
                <a:solidFill>
                  <a:schemeClr val="accent4">
                    <a:lumMod val="50000"/>
                  </a:schemeClr>
                </a:solidFill>
              </a:rPr>
              <a:t>Content</a:t>
            </a:r>
            <a:endParaRPr lang="en-CA" dirty="0">
              <a:solidFill>
                <a:schemeClr val="accent4">
                  <a:lumMod val="50000"/>
                </a:schemeClr>
              </a:solidFill>
            </a:endParaRPr>
          </a:p>
        </p:txBody>
      </p:sp>
      <p:sp>
        <p:nvSpPr>
          <p:cNvPr id="7" name="Rectangle 6"/>
          <p:cNvSpPr/>
          <p:nvPr/>
        </p:nvSpPr>
        <p:spPr>
          <a:xfrm>
            <a:off x="7358063" y="2357437"/>
            <a:ext cx="2743200" cy="122872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smtClean="0">
                <a:solidFill>
                  <a:schemeClr val="accent4">
                    <a:lumMod val="50000"/>
                  </a:schemeClr>
                </a:solidFill>
              </a:rPr>
              <a:t>Practice</a:t>
            </a:r>
            <a:endParaRPr lang="en-CA" dirty="0">
              <a:solidFill>
                <a:schemeClr val="accent4">
                  <a:lumMod val="50000"/>
                </a:schemeClr>
              </a:solidFill>
            </a:endParaRPr>
          </a:p>
        </p:txBody>
      </p:sp>
      <p:cxnSp>
        <p:nvCxnSpPr>
          <p:cNvPr id="9" name="Straight Arrow Connector 8"/>
          <p:cNvCxnSpPr>
            <a:stCxn id="7" idx="2"/>
            <a:endCxn id="6" idx="0"/>
          </p:cNvCxnSpPr>
          <p:nvPr/>
        </p:nvCxnSpPr>
        <p:spPr>
          <a:xfrm>
            <a:off x="8729663" y="3586162"/>
            <a:ext cx="0" cy="12477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795713" y="3586162"/>
            <a:ext cx="0" cy="12477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414463" y="1857375"/>
            <a:ext cx="3200400" cy="461665"/>
          </a:xfrm>
          <a:prstGeom prst="rect">
            <a:avLst/>
          </a:prstGeom>
          <a:noFill/>
        </p:spPr>
        <p:txBody>
          <a:bodyPr wrap="square" rtlCol="0">
            <a:spAutoFit/>
          </a:bodyPr>
          <a:lstStyle/>
          <a:p>
            <a:r>
              <a:rPr lang="en-CA" sz="2400" dirty="0" smtClean="0">
                <a:solidFill>
                  <a:schemeClr val="accent5">
                    <a:lumMod val="75000"/>
                  </a:schemeClr>
                </a:solidFill>
              </a:rPr>
              <a:t>Defines an ideal state</a:t>
            </a:r>
            <a:endParaRPr lang="en-CA" dirty="0">
              <a:solidFill>
                <a:schemeClr val="accent5">
                  <a:lumMod val="75000"/>
                </a:schemeClr>
              </a:solidFill>
            </a:endParaRPr>
          </a:p>
        </p:txBody>
      </p:sp>
      <p:sp>
        <p:nvSpPr>
          <p:cNvPr id="10" name="TextBox 9"/>
          <p:cNvSpPr txBox="1"/>
          <p:nvPr/>
        </p:nvSpPr>
        <p:spPr>
          <a:xfrm>
            <a:off x="8729663" y="1895772"/>
            <a:ext cx="3200400" cy="461665"/>
          </a:xfrm>
          <a:prstGeom prst="rect">
            <a:avLst/>
          </a:prstGeom>
          <a:noFill/>
        </p:spPr>
        <p:txBody>
          <a:bodyPr wrap="square" rtlCol="0">
            <a:spAutoFit/>
          </a:bodyPr>
          <a:lstStyle/>
          <a:p>
            <a:r>
              <a:rPr lang="en-CA" sz="2400" dirty="0" smtClean="0">
                <a:solidFill>
                  <a:schemeClr val="accent5">
                    <a:lumMod val="75000"/>
                  </a:schemeClr>
                </a:solidFill>
              </a:rPr>
              <a:t>Defines a desired state</a:t>
            </a:r>
            <a:endParaRPr lang="en-CA" dirty="0">
              <a:solidFill>
                <a:schemeClr val="accent5">
                  <a:lumMod val="75000"/>
                </a:schemeClr>
              </a:solidFill>
            </a:endParaRPr>
          </a:p>
        </p:txBody>
      </p:sp>
      <p:sp>
        <p:nvSpPr>
          <p:cNvPr id="12" name="TextBox 11"/>
          <p:cNvSpPr txBox="1"/>
          <p:nvPr/>
        </p:nvSpPr>
        <p:spPr>
          <a:xfrm>
            <a:off x="1414463" y="6081714"/>
            <a:ext cx="3200400" cy="461665"/>
          </a:xfrm>
          <a:prstGeom prst="rect">
            <a:avLst/>
          </a:prstGeom>
          <a:noFill/>
        </p:spPr>
        <p:txBody>
          <a:bodyPr wrap="square" rtlCol="0">
            <a:spAutoFit/>
          </a:bodyPr>
          <a:lstStyle/>
          <a:p>
            <a:r>
              <a:rPr lang="en-CA" sz="2400" dirty="0" smtClean="0">
                <a:solidFill>
                  <a:schemeClr val="accent5">
                    <a:lumMod val="75000"/>
                  </a:schemeClr>
                </a:solidFill>
              </a:rPr>
              <a:t>Person tests you</a:t>
            </a:r>
            <a:endParaRPr lang="en-CA" dirty="0">
              <a:solidFill>
                <a:schemeClr val="accent5">
                  <a:lumMod val="75000"/>
                </a:schemeClr>
              </a:solidFill>
            </a:endParaRPr>
          </a:p>
        </p:txBody>
      </p:sp>
      <p:sp>
        <p:nvSpPr>
          <p:cNvPr id="13" name="TextBox 12"/>
          <p:cNvSpPr txBox="1"/>
          <p:nvPr/>
        </p:nvSpPr>
        <p:spPr>
          <a:xfrm>
            <a:off x="8729663" y="6062663"/>
            <a:ext cx="3200400" cy="461665"/>
          </a:xfrm>
          <a:prstGeom prst="rect">
            <a:avLst/>
          </a:prstGeom>
          <a:noFill/>
        </p:spPr>
        <p:txBody>
          <a:bodyPr wrap="square" rtlCol="0">
            <a:spAutoFit/>
          </a:bodyPr>
          <a:lstStyle/>
          <a:p>
            <a:r>
              <a:rPr lang="en-CA" sz="2400" dirty="0" smtClean="0">
                <a:solidFill>
                  <a:schemeClr val="accent5">
                    <a:lumMod val="75000"/>
                  </a:schemeClr>
                </a:solidFill>
              </a:rPr>
              <a:t>Person helps you</a:t>
            </a:r>
            <a:endParaRPr lang="en-CA" dirty="0">
              <a:solidFill>
                <a:schemeClr val="accent5">
                  <a:lumMod val="75000"/>
                </a:schemeClr>
              </a:solidFill>
            </a:endParaRPr>
          </a:p>
        </p:txBody>
      </p:sp>
      <p:sp>
        <p:nvSpPr>
          <p:cNvPr id="17" name="Freeform 16"/>
          <p:cNvSpPr/>
          <p:nvPr/>
        </p:nvSpPr>
        <p:spPr>
          <a:xfrm>
            <a:off x="1871663" y="2900363"/>
            <a:ext cx="542925" cy="2571750"/>
          </a:xfrm>
          <a:custGeom>
            <a:avLst/>
            <a:gdLst>
              <a:gd name="connsiteX0" fmla="*/ 542925 w 542925"/>
              <a:gd name="connsiteY0" fmla="*/ 2571750 h 2571750"/>
              <a:gd name="connsiteX1" fmla="*/ 0 w 542925"/>
              <a:gd name="connsiteY1" fmla="*/ 1114425 h 2571750"/>
              <a:gd name="connsiteX2" fmla="*/ 542925 w 542925"/>
              <a:gd name="connsiteY2" fmla="*/ 0 h 2571750"/>
              <a:gd name="connsiteX3" fmla="*/ 542925 w 542925"/>
              <a:gd name="connsiteY3" fmla="*/ 0 h 2571750"/>
            </a:gdLst>
            <a:ahLst/>
            <a:cxnLst>
              <a:cxn ang="0">
                <a:pos x="connsiteX0" y="connsiteY0"/>
              </a:cxn>
              <a:cxn ang="0">
                <a:pos x="connsiteX1" y="connsiteY1"/>
              </a:cxn>
              <a:cxn ang="0">
                <a:pos x="connsiteX2" y="connsiteY2"/>
              </a:cxn>
              <a:cxn ang="0">
                <a:pos x="connsiteX3" y="connsiteY3"/>
              </a:cxn>
            </a:cxnLst>
            <a:rect l="l" t="t" r="r" b="b"/>
            <a:pathLst>
              <a:path w="542925" h="2571750">
                <a:moveTo>
                  <a:pt x="542925" y="2571750"/>
                </a:moveTo>
                <a:cubicBezTo>
                  <a:pt x="271462" y="2057400"/>
                  <a:pt x="0" y="1543050"/>
                  <a:pt x="0" y="1114425"/>
                </a:cubicBezTo>
                <a:cubicBezTo>
                  <a:pt x="0" y="685800"/>
                  <a:pt x="542925" y="0"/>
                  <a:pt x="542925" y="0"/>
                </a:cubicBezTo>
                <a:lnTo>
                  <a:pt x="542925"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Freeform 17"/>
          <p:cNvSpPr/>
          <p:nvPr/>
        </p:nvSpPr>
        <p:spPr>
          <a:xfrm flipH="1">
            <a:off x="10101262" y="2824164"/>
            <a:ext cx="500063" cy="2571750"/>
          </a:xfrm>
          <a:custGeom>
            <a:avLst/>
            <a:gdLst>
              <a:gd name="connsiteX0" fmla="*/ 542925 w 542925"/>
              <a:gd name="connsiteY0" fmla="*/ 2571750 h 2571750"/>
              <a:gd name="connsiteX1" fmla="*/ 0 w 542925"/>
              <a:gd name="connsiteY1" fmla="*/ 1114425 h 2571750"/>
              <a:gd name="connsiteX2" fmla="*/ 542925 w 542925"/>
              <a:gd name="connsiteY2" fmla="*/ 0 h 2571750"/>
              <a:gd name="connsiteX3" fmla="*/ 542925 w 542925"/>
              <a:gd name="connsiteY3" fmla="*/ 0 h 2571750"/>
            </a:gdLst>
            <a:ahLst/>
            <a:cxnLst>
              <a:cxn ang="0">
                <a:pos x="connsiteX0" y="connsiteY0"/>
              </a:cxn>
              <a:cxn ang="0">
                <a:pos x="connsiteX1" y="connsiteY1"/>
              </a:cxn>
              <a:cxn ang="0">
                <a:pos x="connsiteX2" y="connsiteY2"/>
              </a:cxn>
              <a:cxn ang="0">
                <a:pos x="connsiteX3" y="connsiteY3"/>
              </a:cxn>
            </a:cxnLst>
            <a:rect l="l" t="t" r="r" b="b"/>
            <a:pathLst>
              <a:path w="542925" h="2571750">
                <a:moveTo>
                  <a:pt x="542925" y="2571750"/>
                </a:moveTo>
                <a:cubicBezTo>
                  <a:pt x="271462" y="2057400"/>
                  <a:pt x="0" y="1543050"/>
                  <a:pt x="0" y="1114425"/>
                </a:cubicBezTo>
                <a:cubicBezTo>
                  <a:pt x="0" y="685800"/>
                  <a:pt x="542925" y="0"/>
                  <a:pt x="542925" y="0"/>
                </a:cubicBezTo>
                <a:lnTo>
                  <a:pt x="542925"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2" name="Straight Arrow Connector 21"/>
          <p:cNvCxnSpPr/>
          <p:nvPr/>
        </p:nvCxnSpPr>
        <p:spPr>
          <a:xfrm flipV="1">
            <a:off x="10351293" y="3586162"/>
            <a:ext cx="0" cy="62388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2143125" y="3586162"/>
            <a:ext cx="0" cy="62388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171576" y="4218087"/>
            <a:ext cx="1843087" cy="523220"/>
          </a:xfrm>
          <a:prstGeom prst="rect">
            <a:avLst/>
          </a:prstGeom>
          <a:noFill/>
        </p:spPr>
        <p:txBody>
          <a:bodyPr wrap="square" rtlCol="0">
            <a:spAutoFit/>
          </a:bodyPr>
          <a:lstStyle/>
          <a:p>
            <a:r>
              <a:rPr lang="en-CA" sz="2800" dirty="0" smtClean="0"/>
              <a:t>Correction</a:t>
            </a:r>
            <a:endParaRPr lang="en-CA" dirty="0"/>
          </a:p>
        </p:txBody>
      </p:sp>
      <p:sp>
        <p:nvSpPr>
          <p:cNvPr id="25" name="Rectangle 24"/>
          <p:cNvSpPr/>
          <p:nvPr/>
        </p:nvSpPr>
        <p:spPr>
          <a:xfrm>
            <a:off x="9633853" y="4210050"/>
            <a:ext cx="1434880" cy="523220"/>
          </a:xfrm>
          <a:prstGeom prst="rect">
            <a:avLst/>
          </a:prstGeom>
        </p:spPr>
        <p:txBody>
          <a:bodyPr wrap="none">
            <a:spAutoFit/>
          </a:bodyPr>
          <a:lstStyle/>
          <a:p>
            <a:r>
              <a:rPr lang="en-CA" sz="2800" dirty="0" smtClean="0"/>
              <a:t>Iteration</a:t>
            </a:r>
            <a:endParaRPr lang="en-CA" dirty="0"/>
          </a:p>
        </p:txBody>
      </p:sp>
      <p:sp>
        <p:nvSpPr>
          <p:cNvPr id="26" name="TextBox 25"/>
          <p:cNvSpPr txBox="1"/>
          <p:nvPr/>
        </p:nvSpPr>
        <p:spPr>
          <a:xfrm>
            <a:off x="1152525" y="5448300"/>
            <a:ext cx="1585913" cy="707886"/>
          </a:xfrm>
          <a:prstGeom prst="rect">
            <a:avLst/>
          </a:prstGeom>
          <a:noFill/>
        </p:spPr>
        <p:txBody>
          <a:bodyPr wrap="square" rtlCol="0">
            <a:spAutoFit/>
          </a:bodyPr>
          <a:lstStyle/>
          <a:p>
            <a:r>
              <a:rPr lang="en-CA" sz="4000" dirty="0" smtClean="0">
                <a:solidFill>
                  <a:schemeClr val="accent6">
                    <a:lumMod val="40000"/>
                    <a:lumOff val="60000"/>
                  </a:schemeClr>
                </a:solidFill>
              </a:rPr>
              <a:t>TEST</a:t>
            </a:r>
            <a:endParaRPr lang="en-CA" dirty="0">
              <a:solidFill>
                <a:schemeClr val="accent6">
                  <a:lumMod val="40000"/>
                  <a:lumOff val="60000"/>
                </a:schemeClr>
              </a:solidFill>
            </a:endParaRPr>
          </a:p>
        </p:txBody>
      </p:sp>
      <p:sp>
        <p:nvSpPr>
          <p:cNvPr id="27" name="TextBox 26"/>
          <p:cNvSpPr txBox="1"/>
          <p:nvPr/>
        </p:nvSpPr>
        <p:spPr>
          <a:xfrm>
            <a:off x="10222706" y="5431483"/>
            <a:ext cx="1585913" cy="707886"/>
          </a:xfrm>
          <a:prstGeom prst="rect">
            <a:avLst/>
          </a:prstGeom>
          <a:noFill/>
        </p:spPr>
        <p:txBody>
          <a:bodyPr wrap="square" rtlCol="0">
            <a:spAutoFit/>
          </a:bodyPr>
          <a:lstStyle/>
          <a:p>
            <a:r>
              <a:rPr lang="en-CA" sz="4000" dirty="0" smtClean="0">
                <a:solidFill>
                  <a:schemeClr val="accent6">
                    <a:lumMod val="40000"/>
                    <a:lumOff val="60000"/>
                  </a:schemeClr>
                </a:solidFill>
              </a:rPr>
              <a:t>TRY</a:t>
            </a:r>
            <a:endParaRPr lang="en-CA" dirty="0">
              <a:solidFill>
                <a:schemeClr val="accent6">
                  <a:lumMod val="40000"/>
                  <a:lumOff val="60000"/>
                </a:schemeClr>
              </a:solidFill>
            </a:endParaRPr>
          </a:p>
        </p:txBody>
      </p:sp>
      <p:sp>
        <p:nvSpPr>
          <p:cNvPr id="28" name="TextBox 27"/>
          <p:cNvSpPr txBox="1"/>
          <p:nvPr/>
        </p:nvSpPr>
        <p:spPr>
          <a:xfrm>
            <a:off x="1152525" y="4833938"/>
            <a:ext cx="719138" cy="461665"/>
          </a:xfrm>
          <a:prstGeom prst="rect">
            <a:avLst/>
          </a:prstGeom>
          <a:noFill/>
        </p:spPr>
        <p:txBody>
          <a:bodyPr wrap="square" rtlCol="0">
            <a:spAutoFit/>
          </a:bodyPr>
          <a:lstStyle/>
          <a:p>
            <a:r>
              <a:rPr lang="en-CA" sz="2400" dirty="0" smtClean="0">
                <a:solidFill>
                  <a:schemeClr val="accent3">
                    <a:lumMod val="75000"/>
                  </a:schemeClr>
                </a:solidFill>
              </a:rPr>
              <a:t>GAP</a:t>
            </a:r>
            <a:endParaRPr lang="en-CA" dirty="0">
              <a:solidFill>
                <a:schemeClr val="accent3">
                  <a:lumMod val="75000"/>
                </a:schemeClr>
              </a:solidFill>
            </a:endParaRPr>
          </a:p>
        </p:txBody>
      </p:sp>
      <p:sp>
        <p:nvSpPr>
          <p:cNvPr id="29" name="TextBox 28"/>
          <p:cNvSpPr txBox="1"/>
          <p:nvPr/>
        </p:nvSpPr>
        <p:spPr>
          <a:xfrm>
            <a:off x="10601325" y="4700216"/>
            <a:ext cx="1273969" cy="830997"/>
          </a:xfrm>
          <a:prstGeom prst="rect">
            <a:avLst/>
          </a:prstGeom>
          <a:noFill/>
        </p:spPr>
        <p:txBody>
          <a:bodyPr wrap="square" rtlCol="0">
            <a:spAutoFit/>
          </a:bodyPr>
          <a:lstStyle/>
          <a:p>
            <a:r>
              <a:rPr lang="en-CA" sz="2400" dirty="0" err="1" smtClean="0">
                <a:solidFill>
                  <a:schemeClr val="accent3">
                    <a:lumMod val="75000"/>
                  </a:schemeClr>
                </a:solidFill>
              </a:rPr>
              <a:t>Opport</a:t>
            </a:r>
            <a:r>
              <a:rPr lang="en-CA" sz="2400" dirty="0" smtClean="0">
                <a:solidFill>
                  <a:schemeClr val="accent3">
                    <a:lumMod val="75000"/>
                  </a:schemeClr>
                </a:solidFill>
              </a:rPr>
              <a:t>-unity</a:t>
            </a:r>
            <a:endParaRPr lang="en-CA" dirty="0">
              <a:solidFill>
                <a:schemeClr val="accent3">
                  <a:lumMod val="75000"/>
                </a:schemeClr>
              </a:solidFill>
            </a:endParaRPr>
          </a:p>
        </p:txBody>
      </p:sp>
    </p:spTree>
    <p:extLst>
      <p:ext uri="{BB962C8B-B14F-4D97-AF65-F5344CB8AC3E}">
        <p14:creationId xmlns:p14="http://schemas.microsoft.com/office/powerpoint/2010/main" val="29079745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Library                                              Environment</a:t>
            </a:r>
            <a:endParaRPr lang="en-CA" dirty="0"/>
          </a:p>
        </p:txBody>
      </p:sp>
      <p:sp>
        <p:nvSpPr>
          <p:cNvPr id="4" name="Rectangle 3"/>
          <p:cNvSpPr/>
          <p:nvPr/>
        </p:nvSpPr>
        <p:spPr>
          <a:xfrm>
            <a:off x="2424113" y="2357437"/>
            <a:ext cx="2743200" cy="122872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smtClean="0">
                <a:solidFill>
                  <a:schemeClr val="accent4">
                    <a:lumMod val="50000"/>
                  </a:schemeClr>
                </a:solidFill>
              </a:rPr>
              <a:t>Content</a:t>
            </a:r>
            <a:endParaRPr lang="en-CA" dirty="0">
              <a:solidFill>
                <a:schemeClr val="accent4">
                  <a:lumMod val="50000"/>
                </a:schemeClr>
              </a:solidFill>
            </a:endParaRPr>
          </a:p>
        </p:txBody>
      </p:sp>
      <p:sp>
        <p:nvSpPr>
          <p:cNvPr id="5" name="Rectangle 4"/>
          <p:cNvSpPr/>
          <p:nvPr/>
        </p:nvSpPr>
        <p:spPr>
          <a:xfrm>
            <a:off x="2424113" y="4833938"/>
            <a:ext cx="2743200" cy="122872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smtClean="0">
                <a:solidFill>
                  <a:schemeClr val="accent4">
                    <a:lumMod val="50000"/>
                  </a:schemeClr>
                </a:solidFill>
              </a:rPr>
              <a:t>Practice</a:t>
            </a:r>
            <a:endParaRPr lang="en-CA" dirty="0">
              <a:solidFill>
                <a:schemeClr val="accent4">
                  <a:lumMod val="50000"/>
                </a:schemeClr>
              </a:solidFill>
            </a:endParaRPr>
          </a:p>
        </p:txBody>
      </p:sp>
      <p:sp>
        <p:nvSpPr>
          <p:cNvPr id="6" name="Rectangle 5"/>
          <p:cNvSpPr/>
          <p:nvPr/>
        </p:nvSpPr>
        <p:spPr>
          <a:xfrm>
            <a:off x="7358063" y="4833938"/>
            <a:ext cx="2743200" cy="122872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smtClean="0">
                <a:solidFill>
                  <a:schemeClr val="accent4">
                    <a:lumMod val="50000"/>
                  </a:schemeClr>
                </a:solidFill>
              </a:rPr>
              <a:t>Content</a:t>
            </a:r>
            <a:endParaRPr lang="en-CA" dirty="0">
              <a:solidFill>
                <a:schemeClr val="accent4">
                  <a:lumMod val="50000"/>
                </a:schemeClr>
              </a:solidFill>
            </a:endParaRPr>
          </a:p>
        </p:txBody>
      </p:sp>
      <p:sp>
        <p:nvSpPr>
          <p:cNvPr id="7" name="Rectangle 6"/>
          <p:cNvSpPr/>
          <p:nvPr/>
        </p:nvSpPr>
        <p:spPr>
          <a:xfrm>
            <a:off x="7358063" y="2357437"/>
            <a:ext cx="2743200" cy="122872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smtClean="0">
                <a:solidFill>
                  <a:schemeClr val="accent4">
                    <a:lumMod val="50000"/>
                  </a:schemeClr>
                </a:solidFill>
              </a:rPr>
              <a:t>Practice</a:t>
            </a:r>
            <a:endParaRPr lang="en-CA" dirty="0">
              <a:solidFill>
                <a:schemeClr val="accent4">
                  <a:lumMod val="50000"/>
                </a:schemeClr>
              </a:solidFill>
            </a:endParaRPr>
          </a:p>
        </p:txBody>
      </p:sp>
      <p:cxnSp>
        <p:nvCxnSpPr>
          <p:cNvPr id="9" name="Straight Arrow Connector 8"/>
          <p:cNvCxnSpPr>
            <a:stCxn id="7" idx="2"/>
            <a:endCxn id="6" idx="0"/>
          </p:cNvCxnSpPr>
          <p:nvPr/>
        </p:nvCxnSpPr>
        <p:spPr>
          <a:xfrm>
            <a:off x="8729663" y="3586162"/>
            <a:ext cx="0" cy="12477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795713" y="3586162"/>
            <a:ext cx="0" cy="12477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414463" y="1857375"/>
            <a:ext cx="3200400" cy="461665"/>
          </a:xfrm>
          <a:prstGeom prst="rect">
            <a:avLst/>
          </a:prstGeom>
          <a:noFill/>
        </p:spPr>
        <p:txBody>
          <a:bodyPr wrap="square" rtlCol="0">
            <a:spAutoFit/>
          </a:bodyPr>
          <a:lstStyle/>
          <a:p>
            <a:r>
              <a:rPr lang="en-CA" sz="2400" dirty="0" smtClean="0">
                <a:solidFill>
                  <a:schemeClr val="accent5">
                    <a:lumMod val="75000"/>
                  </a:schemeClr>
                </a:solidFill>
              </a:rPr>
              <a:t>Defines an ideal state</a:t>
            </a:r>
            <a:endParaRPr lang="en-CA" dirty="0">
              <a:solidFill>
                <a:schemeClr val="accent5">
                  <a:lumMod val="75000"/>
                </a:schemeClr>
              </a:solidFill>
            </a:endParaRPr>
          </a:p>
        </p:txBody>
      </p:sp>
      <p:sp>
        <p:nvSpPr>
          <p:cNvPr id="10" name="TextBox 9"/>
          <p:cNvSpPr txBox="1"/>
          <p:nvPr/>
        </p:nvSpPr>
        <p:spPr>
          <a:xfrm>
            <a:off x="8729663" y="1895772"/>
            <a:ext cx="3200400" cy="461665"/>
          </a:xfrm>
          <a:prstGeom prst="rect">
            <a:avLst/>
          </a:prstGeom>
          <a:noFill/>
        </p:spPr>
        <p:txBody>
          <a:bodyPr wrap="square" rtlCol="0">
            <a:spAutoFit/>
          </a:bodyPr>
          <a:lstStyle/>
          <a:p>
            <a:r>
              <a:rPr lang="en-CA" sz="2400" dirty="0" smtClean="0">
                <a:solidFill>
                  <a:schemeClr val="accent5">
                    <a:lumMod val="75000"/>
                  </a:schemeClr>
                </a:solidFill>
              </a:rPr>
              <a:t>Defines a desired state</a:t>
            </a:r>
            <a:endParaRPr lang="en-CA" dirty="0">
              <a:solidFill>
                <a:schemeClr val="accent5">
                  <a:lumMod val="75000"/>
                </a:schemeClr>
              </a:solidFill>
            </a:endParaRPr>
          </a:p>
        </p:txBody>
      </p:sp>
      <p:sp>
        <p:nvSpPr>
          <p:cNvPr id="12" name="TextBox 11"/>
          <p:cNvSpPr txBox="1"/>
          <p:nvPr/>
        </p:nvSpPr>
        <p:spPr>
          <a:xfrm>
            <a:off x="1414463" y="6081714"/>
            <a:ext cx="3200400" cy="461665"/>
          </a:xfrm>
          <a:prstGeom prst="rect">
            <a:avLst/>
          </a:prstGeom>
          <a:noFill/>
        </p:spPr>
        <p:txBody>
          <a:bodyPr wrap="square" rtlCol="0">
            <a:spAutoFit/>
          </a:bodyPr>
          <a:lstStyle/>
          <a:p>
            <a:r>
              <a:rPr lang="en-CA" sz="2400" dirty="0" smtClean="0">
                <a:solidFill>
                  <a:schemeClr val="accent5">
                    <a:lumMod val="75000"/>
                  </a:schemeClr>
                </a:solidFill>
              </a:rPr>
              <a:t>Person tests you</a:t>
            </a:r>
            <a:endParaRPr lang="en-CA" dirty="0">
              <a:solidFill>
                <a:schemeClr val="accent5">
                  <a:lumMod val="75000"/>
                </a:schemeClr>
              </a:solidFill>
            </a:endParaRPr>
          </a:p>
        </p:txBody>
      </p:sp>
      <p:sp>
        <p:nvSpPr>
          <p:cNvPr id="13" name="TextBox 12"/>
          <p:cNvSpPr txBox="1"/>
          <p:nvPr/>
        </p:nvSpPr>
        <p:spPr>
          <a:xfrm>
            <a:off x="8729663" y="6062663"/>
            <a:ext cx="3200400" cy="461665"/>
          </a:xfrm>
          <a:prstGeom prst="rect">
            <a:avLst/>
          </a:prstGeom>
          <a:noFill/>
        </p:spPr>
        <p:txBody>
          <a:bodyPr wrap="square" rtlCol="0">
            <a:spAutoFit/>
          </a:bodyPr>
          <a:lstStyle/>
          <a:p>
            <a:r>
              <a:rPr lang="en-CA" sz="2400" dirty="0" smtClean="0">
                <a:solidFill>
                  <a:schemeClr val="accent5">
                    <a:lumMod val="75000"/>
                  </a:schemeClr>
                </a:solidFill>
              </a:rPr>
              <a:t>Person helps you</a:t>
            </a:r>
            <a:endParaRPr lang="en-CA" dirty="0">
              <a:solidFill>
                <a:schemeClr val="accent5">
                  <a:lumMod val="75000"/>
                </a:schemeClr>
              </a:solidFill>
            </a:endParaRPr>
          </a:p>
        </p:txBody>
      </p:sp>
      <p:sp>
        <p:nvSpPr>
          <p:cNvPr id="17" name="Freeform 16"/>
          <p:cNvSpPr/>
          <p:nvPr/>
        </p:nvSpPr>
        <p:spPr>
          <a:xfrm>
            <a:off x="1871663" y="2900363"/>
            <a:ext cx="542925" cy="2571750"/>
          </a:xfrm>
          <a:custGeom>
            <a:avLst/>
            <a:gdLst>
              <a:gd name="connsiteX0" fmla="*/ 542925 w 542925"/>
              <a:gd name="connsiteY0" fmla="*/ 2571750 h 2571750"/>
              <a:gd name="connsiteX1" fmla="*/ 0 w 542925"/>
              <a:gd name="connsiteY1" fmla="*/ 1114425 h 2571750"/>
              <a:gd name="connsiteX2" fmla="*/ 542925 w 542925"/>
              <a:gd name="connsiteY2" fmla="*/ 0 h 2571750"/>
              <a:gd name="connsiteX3" fmla="*/ 542925 w 542925"/>
              <a:gd name="connsiteY3" fmla="*/ 0 h 2571750"/>
            </a:gdLst>
            <a:ahLst/>
            <a:cxnLst>
              <a:cxn ang="0">
                <a:pos x="connsiteX0" y="connsiteY0"/>
              </a:cxn>
              <a:cxn ang="0">
                <a:pos x="connsiteX1" y="connsiteY1"/>
              </a:cxn>
              <a:cxn ang="0">
                <a:pos x="connsiteX2" y="connsiteY2"/>
              </a:cxn>
              <a:cxn ang="0">
                <a:pos x="connsiteX3" y="connsiteY3"/>
              </a:cxn>
            </a:cxnLst>
            <a:rect l="l" t="t" r="r" b="b"/>
            <a:pathLst>
              <a:path w="542925" h="2571750">
                <a:moveTo>
                  <a:pt x="542925" y="2571750"/>
                </a:moveTo>
                <a:cubicBezTo>
                  <a:pt x="271462" y="2057400"/>
                  <a:pt x="0" y="1543050"/>
                  <a:pt x="0" y="1114425"/>
                </a:cubicBezTo>
                <a:cubicBezTo>
                  <a:pt x="0" y="685800"/>
                  <a:pt x="542925" y="0"/>
                  <a:pt x="542925" y="0"/>
                </a:cubicBezTo>
                <a:lnTo>
                  <a:pt x="542925"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Freeform 17"/>
          <p:cNvSpPr/>
          <p:nvPr/>
        </p:nvSpPr>
        <p:spPr>
          <a:xfrm flipH="1">
            <a:off x="10101262" y="2824164"/>
            <a:ext cx="500063" cy="2571750"/>
          </a:xfrm>
          <a:custGeom>
            <a:avLst/>
            <a:gdLst>
              <a:gd name="connsiteX0" fmla="*/ 542925 w 542925"/>
              <a:gd name="connsiteY0" fmla="*/ 2571750 h 2571750"/>
              <a:gd name="connsiteX1" fmla="*/ 0 w 542925"/>
              <a:gd name="connsiteY1" fmla="*/ 1114425 h 2571750"/>
              <a:gd name="connsiteX2" fmla="*/ 542925 w 542925"/>
              <a:gd name="connsiteY2" fmla="*/ 0 h 2571750"/>
              <a:gd name="connsiteX3" fmla="*/ 542925 w 542925"/>
              <a:gd name="connsiteY3" fmla="*/ 0 h 2571750"/>
            </a:gdLst>
            <a:ahLst/>
            <a:cxnLst>
              <a:cxn ang="0">
                <a:pos x="connsiteX0" y="connsiteY0"/>
              </a:cxn>
              <a:cxn ang="0">
                <a:pos x="connsiteX1" y="connsiteY1"/>
              </a:cxn>
              <a:cxn ang="0">
                <a:pos x="connsiteX2" y="connsiteY2"/>
              </a:cxn>
              <a:cxn ang="0">
                <a:pos x="connsiteX3" y="connsiteY3"/>
              </a:cxn>
            </a:cxnLst>
            <a:rect l="l" t="t" r="r" b="b"/>
            <a:pathLst>
              <a:path w="542925" h="2571750">
                <a:moveTo>
                  <a:pt x="542925" y="2571750"/>
                </a:moveTo>
                <a:cubicBezTo>
                  <a:pt x="271462" y="2057400"/>
                  <a:pt x="0" y="1543050"/>
                  <a:pt x="0" y="1114425"/>
                </a:cubicBezTo>
                <a:cubicBezTo>
                  <a:pt x="0" y="685800"/>
                  <a:pt x="542925" y="0"/>
                  <a:pt x="542925" y="0"/>
                </a:cubicBezTo>
                <a:lnTo>
                  <a:pt x="542925"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2" name="Straight Arrow Connector 21"/>
          <p:cNvCxnSpPr/>
          <p:nvPr/>
        </p:nvCxnSpPr>
        <p:spPr>
          <a:xfrm flipV="1">
            <a:off x="10351293" y="3586162"/>
            <a:ext cx="0" cy="62388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2143125" y="3586162"/>
            <a:ext cx="0" cy="62388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171576" y="4218087"/>
            <a:ext cx="1843087" cy="523220"/>
          </a:xfrm>
          <a:prstGeom prst="rect">
            <a:avLst/>
          </a:prstGeom>
          <a:noFill/>
        </p:spPr>
        <p:txBody>
          <a:bodyPr wrap="square" rtlCol="0">
            <a:spAutoFit/>
          </a:bodyPr>
          <a:lstStyle/>
          <a:p>
            <a:r>
              <a:rPr lang="en-CA" sz="2800" dirty="0" smtClean="0"/>
              <a:t>Correction</a:t>
            </a:r>
            <a:endParaRPr lang="en-CA" dirty="0"/>
          </a:p>
        </p:txBody>
      </p:sp>
      <p:sp>
        <p:nvSpPr>
          <p:cNvPr id="25" name="Rectangle 24"/>
          <p:cNvSpPr/>
          <p:nvPr/>
        </p:nvSpPr>
        <p:spPr>
          <a:xfrm>
            <a:off x="9633853" y="4210050"/>
            <a:ext cx="1434880" cy="523220"/>
          </a:xfrm>
          <a:prstGeom prst="rect">
            <a:avLst/>
          </a:prstGeom>
        </p:spPr>
        <p:txBody>
          <a:bodyPr wrap="none">
            <a:spAutoFit/>
          </a:bodyPr>
          <a:lstStyle/>
          <a:p>
            <a:r>
              <a:rPr lang="en-CA" sz="2800" dirty="0" smtClean="0"/>
              <a:t>Iteration</a:t>
            </a:r>
            <a:endParaRPr lang="en-CA" dirty="0"/>
          </a:p>
        </p:txBody>
      </p:sp>
      <p:sp>
        <p:nvSpPr>
          <p:cNvPr id="26" name="TextBox 25"/>
          <p:cNvSpPr txBox="1"/>
          <p:nvPr/>
        </p:nvSpPr>
        <p:spPr>
          <a:xfrm>
            <a:off x="1152525" y="5448300"/>
            <a:ext cx="1585913" cy="707886"/>
          </a:xfrm>
          <a:prstGeom prst="rect">
            <a:avLst/>
          </a:prstGeom>
          <a:noFill/>
        </p:spPr>
        <p:txBody>
          <a:bodyPr wrap="square" rtlCol="0">
            <a:spAutoFit/>
          </a:bodyPr>
          <a:lstStyle/>
          <a:p>
            <a:r>
              <a:rPr lang="en-CA" sz="4000" dirty="0" smtClean="0">
                <a:solidFill>
                  <a:schemeClr val="accent6">
                    <a:lumMod val="40000"/>
                    <a:lumOff val="60000"/>
                  </a:schemeClr>
                </a:solidFill>
              </a:rPr>
              <a:t>TEST</a:t>
            </a:r>
            <a:endParaRPr lang="en-CA" dirty="0">
              <a:solidFill>
                <a:schemeClr val="accent6">
                  <a:lumMod val="40000"/>
                  <a:lumOff val="60000"/>
                </a:schemeClr>
              </a:solidFill>
            </a:endParaRPr>
          </a:p>
        </p:txBody>
      </p:sp>
      <p:sp>
        <p:nvSpPr>
          <p:cNvPr id="27" name="TextBox 26"/>
          <p:cNvSpPr txBox="1"/>
          <p:nvPr/>
        </p:nvSpPr>
        <p:spPr>
          <a:xfrm>
            <a:off x="10222706" y="5431483"/>
            <a:ext cx="1585913" cy="707886"/>
          </a:xfrm>
          <a:prstGeom prst="rect">
            <a:avLst/>
          </a:prstGeom>
          <a:noFill/>
        </p:spPr>
        <p:txBody>
          <a:bodyPr wrap="square" rtlCol="0">
            <a:spAutoFit/>
          </a:bodyPr>
          <a:lstStyle/>
          <a:p>
            <a:r>
              <a:rPr lang="en-CA" sz="4000" dirty="0" smtClean="0">
                <a:solidFill>
                  <a:schemeClr val="accent6">
                    <a:lumMod val="40000"/>
                    <a:lumOff val="60000"/>
                  </a:schemeClr>
                </a:solidFill>
              </a:rPr>
              <a:t>TRY</a:t>
            </a:r>
            <a:endParaRPr lang="en-CA" dirty="0">
              <a:solidFill>
                <a:schemeClr val="accent6">
                  <a:lumMod val="40000"/>
                  <a:lumOff val="60000"/>
                </a:schemeClr>
              </a:solidFill>
            </a:endParaRPr>
          </a:p>
        </p:txBody>
      </p:sp>
      <p:sp>
        <p:nvSpPr>
          <p:cNvPr id="8" name="TextBox 7"/>
          <p:cNvSpPr txBox="1"/>
          <p:nvPr/>
        </p:nvSpPr>
        <p:spPr>
          <a:xfrm>
            <a:off x="3918852" y="4195763"/>
            <a:ext cx="3005139" cy="523220"/>
          </a:xfrm>
          <a:prstGeom prst="rect">
            <a:avLst/>
          </a:prstGeom>
          <a:noFill/>
        </p:spPr>
        <p:txBody>
          <a:bodyPr wrap="square" rtlCol="0">
            <a:spAutoFit/>
          </a:bodyPr>
          <a:lstStyle/>
          <a:p>
            <a:r>
              <a:rPr lang="en-CA" sz="2800" dirty="0" smtClean="0">
                <a:solidFill>
                  <a:schemeClr val="accent4">
                    <a:lumMod val="75000"/>
                  </a:schemeClr>
                </a:solidFill>
              </a:rPr>
              <a:t>Requirements</a:t>
            </a:r>
            <a:endParaRPr lang="en-CA" sz="1600" dirty="0">
              <a:solidFill>
                <a:schemeClr val="accent4">
                  <a:lumMod val="75000"/>
                </a:schemeClr>
              </a:solidFill>
            </a:endParaRPr>
          </a:p>
        </p:txBody>
      </p:sp>
      <p:sp>
        <p:nvSpPr>
          <p:cNvPr id="28" name="TextBox 27"/>
          <p:cNvSpPr txBox="1"/>
          <p:nvPr/>
        </p:nvSpPr>
        <p:spPr>
          <a:xfrm>
            <a:off x="6760694" y="3581401"/>
            <a:ext cx="2873159" cy="523220"/>
          </a:xfrm>
          <a:prstGeom prst="rect">
            <a:avLst/>
          </a:prstGeom>
          <a:noFill/>
        </p:spPr>
        <p:txBody>
          <a:bodyPr wrap="square" rtlCol="0">
            <a:spAutoFit/>
          </a:bodyPr>
          <a:lstStyle/>
          <a:p>
            <a:r>
              <a:rPr lang="en-CA" sz="2800" dirty="0" smtClean="0">
                <a:solidFill>
                  <a:schemeClr val="accent4">
                    <a:lumMod val="75000"/>
                  </a:schemeClr>
                </a:solidFill>
              </a:rPr>
              <a:t>Affordances</a:t>
            </a:r>
            <a:endParaRPr lang="en-CA" sz="1600" dirty="0">
              <a:solidFill>
                <a:schemeClr val="accent4">
                  <a:lumMod val="75000"/>
                </a:schemeClr>
              </a:solidFill>
            </a:endParaRPr>
          </a:p>
        </p:txBody>
      </p:sp>
      <p:sp>
        <p:nvSpPr>
          <p:cNvPr id="29" name="TextBox 28"/>
          <p:cNvSpPr txBox="1"/>
          <p:nvPr/>
        </p:nvSpPr>
        <p:spPr>
          <a:xfrm>
            <a:off x="1152525" y="4833938"/>
            <a:ext cx="719138" cy="461665"/>
          </a:xfrm>
          <a:prstGeom prst="rect">
            <a:avLst/>
          </a:prstGeom>
          <a:noFill/>
        </p:spPr>
        <p:txBody>
          <a:bodyPr wrap="square" rtlCol="0">
            <a:spAutoFit/>
          </a:bodyPr>
          <a:lstStyle/>
          <a:p>
            <a:r>
              <a:rPr lang="en-CA" sz="2400" dirty="0" smtClean="0">
                <a:solidFill>
                  <a:schemeClr val="accent3">
                    <a:lumMod val="75000"/>
                  </a:schemeClr>
                </a:solidFill>
              </a:rPr>
              <a:t>GAP</a:t>
            </a:r>
            <a:endParaRPr lang="en-CA" dirty="0">
              <a:solidFill>
                <a:schemeClr val="accent3">
                  <a:lumMod val="75000"/>
                </a:schemeClr>
              </a:solidFill>
            </a:endParaRPr>
          </a:p>
        </p:txBody>
      </p:sp>
      <p:sp>
        <p:nvSpPr>
          <p:cNvPr id="30" name="TextBox 29"/>
          <p:cNvSpPr txBox="1"/>
          <p:nvPr/>
        </p:nvSpPr>
        <p:spPr>
          <a:xfrm>
            <a:off x="10601325" y="4700216"/>
            <a:ext cx="1273969" cy="830997"/>
          </a:xfrm>
          <a:prstGeom prst="rect">
            <a:avLst/>
          </a:prstGeom>
          <a:noFill/>
        </p:spPr>
        <p:txBody>
          <a:bodyPr wrap="square" rtlCol="0">
            <a:spAutoFit/>
          </a:bodyPr>
          <a:lstStyle/>
          <a:p>
            <a:r>
              <a:rPr lang="en-CA" sz="2400" dirty="0" err="1" smtClean="0">
                <a:solidFill>
                  <a:schemeClr val="accent3">
                    <a:lumMod val="75000"/>
                  </a:schemeClr>
                </a:solidFill>
              </a:rPr>
              <a:t>Opport</a:t>
            </a:r>
            <a:r>
              <a:rPr lang="en-CA" sz="2400" dirty="0" smtClean="0">
                <a:solidFill>
                  <a:schemeClr val="accent3">
                    <a:lumMod val="75000"/>
                  </a:schemeClr>
                </a:solidFill>
              </a:rPr>
              <a:t>-unity</a:t>
            </a:r>
            <a:endParaRPr lang="en-CA" dirty="0">
              <a:solidFill>
                <a:schemeClr val="accent3">
                  <a:lumMod val="75000"/>
                </a:schemeClr>
              </a:solidFill>
            </a:endParaRPr>
          </a:p>
        </p:txBody>
      </p:sp>
    </p:spTree>
    <p:extLst>
      <p:ext uri="{BB962C8B-B14F-4D97-AF65-F5344CB8AC3E}">
        <p14:creationId xmlns:p14="http://schemas.microsoft.com/office/powerpoint/2010/main" val="6943915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Personalized                                   Personal</a:t>
            </a:r>
            <a:br>
              <a:rPr lang="en-CA" dirty="0" smtClean="0"/>
            </a:br>
            <a:r>
              <a:rPr lang="en-CA" sz="2800" dirty="0" smtClean="0"/>
              <a:t>           We do for you                                               </a:t>
            </a:r>
            <a:r>
              <a:rPr lang="en-CA" sz="2800" dirty="0" err="1" smtClean="0"/>
              <a:t>You</a:t>
            </a:r>
            <a:r>
              <a:rPr lang="en-CA" sz="2800" dirty="0" smtClean="0"/>
              <a:t> do for yourself</a:t>
            </a:r>
            <a:endParaRPr lang="en-CA" dirty="0"/>
          </a:p>
        </p:txBody>
      </p:sp>
      <p:sp>
        <p:nvSpPr>
          <p:cNvPr id="4" name="Rectangle 3"/>
          <p:cNvSpPr/>
          <p:nvPr/>
        </p:nvSpPr>
        <p:spPr>
          <a:xfrm>
            <a:off x="2424113" y="2357437"/>
            <a:ext cx="2743200" cy="122872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smtClean="0">
                <a:solidFill>
                  <a:schemeClr val="accent4">
                    <a:lumMod val="50000"/>
                  </a:schemeClr>
                </a:solidFill>
              </a:rPr>
              <a:t>Content</a:t>
            </a:r>
            <a:endParaRPr lang="en-CA" dirty="0">
              <a:solidFill>
                <a:schemeClr val="accent4">
                  <a:lumMod val="50000"/>
                </a:schemeClr>
              </a:solidFill>
            </a:endParaRPr>
          </a:p>
        </p:txBody>
      </p:sp>
      <p:sp>
        <p:nvSpPr>
          <p:cNvPr id="5" name="Rectangle 4"/>
          <p:cNvSpPr/>
          <p:nvPr/>
        </p:nvSpPr>
        <p:spPr>
          <a:xfrm>
            <a:off x="2424113" y="4833938"/>
            <a:ext cx="2743200" cy="122872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smtClean="0">
                <a:solidFill>
                  <a:schemeClr val="accent4">
                    <a:lumMod val="50000"/>
                  </a:schemeClr>
                </a:solidFill>
              </a:rPr>
              <a:t>Practice</a:t>
            </a:r>
            <a:endParaRPr lang="en-CA" dirty="0">
              <a:solidFill>
                <a:schemeClr val="accent4">
                  <a:lumMod val="50000"/>
                </a:schemeClr>
              </a:solidFill>
            </a:endParaRPr>
          </a:p>
        </p:txBody>
      </p:sp>
      <p:sp>
        <p:nvSpPr>
          <p:cNvPr id="6" name="Rectangle 5"/>
          <p:cNvSpPr/>
          <p:nvPr/>
        </p:nvSpPr>
        <p:spPr>
          <a:xfrm>
            <a:off x="7358063" y="4833938"/>
            <a:ext cx="2743200" cy="122872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smtClean="0">
                <a:solidFill>
                  <a:schemeClr val="accent4">
                    <a:lumMod val="50000"/>
                  </a:schemeClr>
                </a:solidFill>
              </a:rPr>
              <a:t>Content</a:t>
            </a:r>
            <a:endParaRPr lang="en-CA" dirty="0">
              <a:solidFill>
                <a:schemeClr val="accent4">
                  <a:lumMod val="50000"/>
                </a:schemeClr>
              </a:solidFill>
            </a:endParaRPr>
          </a:p>
        </p:txBody>
      </p:sp>
      <p:sp>
        <p:nvSpPr>
          <p:cNvPr id="7" name="Rectangle 6"/>
          <p:cNvSpPr/>
          <p:nvPr/>
        </p:nvSpPr>
        <p:spPr>
          <a:xfrm>
            <a:off x="7358063" y="2357437"/>
            <a:ext cx="2743200" cy="122872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smtClean="0">
                <a:solidFill>
                  <a:schemeClr val="accent4">
                    <a:lumMod val="50000"/>
                  </a:schemeClr>
                </a:solidFill>
              </a:rPr>
              <a:t>Practice</a:t>
            </a:r>
            <a:endParaRPr lang="en-CA" dirty="0">
              <a:solidFill>
                <a:schemeClr val="accent4">
                  <a:lumMod val="50000"/>
                </a:schemeClr>
              </a:solidFill>
            </a:endParaRPr>
          </a:p>
        </p:txBody>
      </p:sp>
      <p:cxnSp>
        <p:nvCxnSpPr>
          <p:cNvPr id="9" name="Straight Arrow Connector 8"/>
          <p:cNvCxnSpPr>
            <a:stCxn id="7" idx="2"/>
            <a:endCxn id="6" idx="0"/>
          </p:cNvCxnSpPr>
          <p:nvPr/>
        </p:nvCxnSpPr>
        <p:spPr>
          <a:xfrm>
            <a:off x="8729663" y="3586162"/>
            <a:ext cx="0" cy="12477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795713" y="3586162"/>
            <a:ext cx="0" cy="12477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414463" y="1857375"/>
            <a:ext cx="3200400" cy="461665"/>
          </a:xfrm>
          <a:prstGeom prst="rect">
            <a:avLst/>
          </a:prstGeom>
          <a:noFill/>
        </p:spPr>
        <p:txBody>
          <a:bodyPr wrap="square" rtlCol="0">
            <a:spAutoFit/>
          </a:bodyPr>
          <a:lstStyle/>
          <a:p>
            <a:r>
              <a:rPr lang="en-CA" sz="2400" dirty="0" smtClean="0">
                <a:solidFill>
                  <a:schemeClr val="accent5">
                    <a:lumMod val="75000"/>
                  </a:schemeClr>
                </a:solidFill>
              </a:rPr>
              <a:t>Defines an ideal state</a:t>
            </a:r>
            <a:endParaRPr lang="en-CA" dirty="0">
              <a:solidFill>
                <a:schemeClr val="accent5">
                  <a:lumMod val="75000"/>
                </a:schemeClr>
              </a:solidFill>
            </a:endParaRPr>
          </a:p>
        </p:txBody>
      </p:sp>
      <p:sp>
        <p:nvSpPr>
          <p:cNvPr id="10" name="TextBox 9"/>
          <p:cNvSpPr txBox="1"/>
          <p:nvPr/>
        </p:nvSpPr>
        <p:spPr>
          <a:xfrm>
            <a:off x="8729663" y="1895772"/>
            <a:ext cx="3200400" cy="461665"/>
          </a:xfrm>
          <a:prstGeom prst="rect">
            <a:avLst/>
          </a:prstGeom>
          <a:noFill/>
        </p:spPr>
        <p:txBody>
          <a:bodyPr wrap="square" rtlCol="0">
            <a:spAutoFit/>
          </a:bodyPr>
          <a:lstStyle/>
          <a:p>
            <a:r>
              <a:rPr lang="en-CA" sz="2400" dirty="0" smtClean="0">
                <a:solidFill>
                  <a:schemeClr val="accent5">
                    <a:lumMod val="75000"/>
                  </a:schemeClr>
                </a:solidFill>
              </a:rPr>
              <a:t>Defines a desired state</a:t>
            </a:r>
            <a:endParaRPr lang="en-CA" dirty="0">
              <a:solidFill>
                <a:schemeClr val="accent5">
                  <a:lumMod val="75000"/>
                </a:schemeClr>
              </a:solidFill>
            </a:endParaRPr>
          </a:p>
        </p:txBody>
      </p:sp>
      <p:sp>
        <p:nvSpPr>
          <p:cNvPr id="12" name="TextBox 11"/>
          <p:cNvSpPr txBox="1"/>
          <p:nvPr/>
        </p:nvSpPr>
        <p:spPr>
          <a:xfrm>
            <a:off x="1414463" y="6081714"/>
            <a:ext cx="3200400" cy="461665"/>
          </a:xfrm>
          <a:prstGeom prst="rect">
            <a:avLst/>
          </a:prstGeom>
          <a:noFill/>
        </p:spPr>
        <p:txBody>
          <a:bodyPr wrap="square" rtlCol="0">
            <a:spAutoFit/>
          </a:bodyPr>
          <a:lstStyle/>
          <a:p>
            <a:r>
              <a:rPr lang="en-CA" sz="2400" dirty="0" smtClean="0">
                <a:solidFill>
                  <a:schemeClr val="accent5">
                    <a:lumMod val="75000"/>
                  </a:schemeClr>
                </a:solidFill>
              </a:rPr>
              <a:t>Person tests you</a:t>
            </a:r>
            <a:endParaRPr lang="en-CA" dirty="0">
              <a:solidFill>
                <a:schemeClr val="accent5">
                  <a:lumMod val="75000"/>
                </a:schemeClr>
              </a:solidFill>
            </a:endParaRPr>
          </a:p>
        </p:txBody>
      </p:sp>
      <p:sp>
        <p:nvSpPr>
          <p:cNvPr id="13" name="TextBox 12"/>
          <p:cNvSpPr txBox="1"/>
          <p:nvPr/>
        </p:nvSpPr>
        <p:spPr>
          <a:xfrm>
            <a:off x="8729663" y="6062663"/>
            <a:ext cx="3200400" cy="461665"/>
          </a:xfrm>
          <a:prstGeom prst="rect">
            <a:avLst/>
          </a:prstGeom>
          <a:noFill/>
        </p:spPr>
        <p:txBody>
          <a:bodyPr wrap="square" rtlCol="0">
            <a:spAutoFit/>
          </a:bodyPr>
          <a:lstStyle/>
          <a:p>
            <a:r>
              <a:rPr lang="en-CA" sz="2400" dirty="0" smtClean="0">
                <a:solidFill>
                  <a:schemeClr val="accent5">
                    <a:lumMod val="75000"/>
                  </a:schemeClr>
                </a:solidFill>
              </a:rPr>
              <a:t>Person helps you</a:t>
            </a:r>
            <a:endParaRPr lang="en-CA" dirty="0">
              <a:solidFill>
                <a:schemeClr val="accent5">
                  <a:lumMod val="75000"/>
                </a:schemeClr>
              </a:solidFill>
            </a:endParaRPr>
          </a:p>
        </p:txBody>
      </p:sp>
      <p:sp>
        <p:nvSpPr>
          <p:cNvPr id="17" name="Freeform 16"/>
          <p:cNvSpPr/>
          <p:nvPr/>
        </p:nvSpPr>
        <p:spPr>
          <a:xfrm>
            <a:off x="1871663" y="2900363"/>
            <a:ext cx="542925" cy="2571750"/>
          </a:xfrm>
          <a:custGeom>
            <a:avLst/>
            <a:gdLst>
              <a:gd name="connsiteX0" fmla="*/ 542925 w 542925"/>
              <a:gd name="connsiteY0" fmla="*/ 2571750 h 2571750"/>
              <a:gd name="connsiteX1" fmla="*/ 0 w 542925"/>
              <a:gd name="connsiteY1" fmla="*/ 1114425 h 2571750"/>
              <a:gd name="connsiteX2" fmla="*/ 542925 w 542925"/>
              <a:gd name="connsiteY2" fmla="*/ 0 h 2571750"/>
              <a:gd name="connsiteX3" fmla="*/ 542925 w 542925"/>
              <a:gd name="connsiteY3" fmla="*/ 0 h 2571750"/>
            </a:gdLst>
            <a:ahLst/>
            <a:cxnLst>
              <a:cxn ang="0">
                <a:pos x="connsiteX0" y="connsiteY0"/>
              </a:cxn>
              <a:cxn ang="0">
                <a:pos x="connsiteX1" y="connsiteY1"/>
              </a:cxn>
              <a:cxn ang="0">
                <a:pos x="connsiteX2" y="connsiteY2"/>
              </a:cxn>
              <a:cxn ang="0">
                <a:pos x="connsiteX3" y="connsiteY3"/>
              </a:cxn>
            </a:cxnLst>
            <a:rect l="l" t="t" r="r" b="b"/>
            <a:pathLst>
              <a:path w="542925" h="2571750">
                <a:moveTo>
                  <a:pt x="542925" y="2571750"/>
                </a:moveTo>
                <a:cubicBezTo>
                  <a:pt x="271462" y="2057400"/>
                  <a:pt x="0" y="1543050"/>
                  <a:pt x="0" y="1114425"/>
                </a:cubicBezTo>
                <a:cubicBezTo>
                  <a:pt x="0" y="685800"/>
                  <a:pt x="542925" y="0"/>
                  <a:pt x="542925" y="0"/>
                </a:cubicBezTo>
                <a:lnTo>
                  <a:pt x="542925"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Freeform 17"/>
          <p:cNvSpPr/>
          <p:nvPr/>
        </p:nvSpPr>
        <p:spPr>
          <a:xfrm flipH="1">
            <a:off x="10101262" y="2824164"/>
            <a:ext cx="500063" cy="2571750"/>
          </a:xfrm>
          <a:custGeom>
            <a:avLst/>
            <a:gdLst>
              <a:gd name="connsiteX0" fmla="*/ 542925 w 542925"/>
              <a:gd name="connsiteY0" fmla="*/ 2571750 h 2571750"/>
              <a:gd name="connsiteX1" fmla="*/ 0 w 542925"/>
              <a:gd name="connsiteY1" fmla="*/ 1114425 h 2571750"/>
              <a:gd name="connsiteX2" fmla="*/ 542925 w 542925"/>
              <a:gd name="connsiteY2" fmla="*/ 0 h 2571750"/>
              <a:gd name="connsiteX3" fmla="*/ 542925 w 542925"/>
              <a:gd name="connsiteY3" fmla="*/ 0 h 2571750"/>
            </a:gdLst>
            <a:ahLst/>
            <a:cxnLst>
              <a:cxn ang="0">
                <a:pos x="connsiteX0" y="connsiteY0"/>
              </a:cxn>
              <a:cxn ang="0">
                <a:pos x="connsiteX1" y="connsiteY1"/>
              </a:cxn>
              <a:cxn ang="0">
                <a:pos x="connsiteX2" y="connsiteY2"/>
              </a:cxn>
              <a:cxn ang="0">
                <a:pos x="connsiteX3" y="connsiteY3"/>
              </a:cxn>
            </a:cxnLst>
            <a:rect l="l" t="t" r="r" b="b"/>
            <a:pathLst>
              <a:path w="542925" h="2571750">
                <a:moveTo>
                  <a:pt x="542925" y="2571750"/>
                </a:moveTo>
                <a:cubicBezTo>
                  <a:pt x="271462" y="2057400"/>
                  <a:pt x="0" y="1543050"/>
                  <a:pt x="0" y="1114425"/>
                </a:cubicBezTo>
                <a:cubicBezTo>
                  <a:pt x="0" y="685800"/>
                  <a:pt x="542925" y="0"/>
                  <a:pt x="542925" y="0"/>
                </a:cubicBezTo>
                <a:lnTo>
                  <a:pt x="542925"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2" name="Straight Arrow Connector 21"/>
          <p:cNvCxnSpPr/>
          <p:nvPr/>
        </p:nvCxnSpPr>
        <p:spPr>
          <a:xfrm flipV="1">
            <a:off x="10351293" y="3586162"/>
            <a:ext cx="0" cy="62388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2143125" y="3586162"/>
            <a:ext cx="0" cy="62388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171576" y="4218087"/>
            <a:ext cx="1843087" cy="523220"/>
          </a:xfrm>
          <a:prstGeom prst="rect">
            <a:avLst/>
          </a:prstGeom>
          <a:noFill/>
        </p:spPr>
        <p:txBody>
          <a:bodyPr wrap="square" rtlCol="0">
            <a:spAutoFit/>
          </a:bodyPr>
          <a:lstStyle/>
          <a:p>
            <a:r>
              <a:rPr lang="en-CA" sz="2800" dirty="0" smtClean="0"/>
              <a:t>Correction</a:t>
            </a:r>
            <a:endParaRPr lang="en-CA" dirty="0"/>
          </a:p>
        </p:txBody>
      </p:sp>
      <p:sp>
        <p:nvSpPr>
          <p:cNvPr id="25" name="Rectangle 24"/>
          <p:cNvSpPr/>
          <p:nvPr/>
        </p:nvSpPr>
        <p:spPr>
          <a:xfrm>
            <a:off x="9633853" y="4210050"/>
            <a:ext cx="1434880" cy="523220"/>
          </a:xfrm>
          <a:prstGeom prst="rect">
            <a:avLst/>
          </a:prstGeom>
        </p:spPr>
        <p:txBody>
          <a:bodyPr wrap="none">
            <a:spAutoFit/>
          </a:bodyPr>
          <a:lstStyle/>
          <a:p>
            <a:r>
              <a:rPr lang="en-CA" sz="2800" dirty="0" smtClean="0"/>
              <a:t>Iteration</a:t>
            </a:r>
            <a:endParaRPr lang="en-CA" dirty="0"/>
          </a:p>
        </p:txBody>
      </p:sp>
      <p:sp>
        <p:nvSpPr>
          <p:cNvPr id="26" name="TextBox 25"/>
          <p:cNvSpPr txBox="1"/>
          <p:nvPr/>
        </p:nvSpPr>
        <p:spPr>
          <a:xfrm>
            <a:off x="1152525" y="5448300"/>
            <a:ext cx="1585913" cy="707886"/>
          </a:xfrm>
          <a:prstGeom prst="rect">
            <a:avLst/>
          </a:prstGeom>
          <a:noFill/>
        </p:spPr>
        <p:txBody>
          <a:bodyPr wrap="square" rtlCol="0">
            <a:spAutoFit/>
          </a:bodyPr>
          <a:lstStyle/>
          <a:p>
            <a:r>
              <a:rPr lang="en-CA" sz="4000" dirty="0" smtClean="0">
                <a:solidFill>
                  <a:schemeClr val="accent6">
                    <a:lumMod val="40000"/>
                    <a:lumOff val="60000"/>
                  </a:schemeClr>
                </a:solidFill>
              </a:rPr>
              <a:t>TEST</a:t>
            </a:r>
            <a:endParaRPr lang="en-CA" dirty="0">
              <a:solidFill>
                <a:schemeClr val="accent6">
                  <a:lumMod val="40000"/>
                  <a:lumOff val="60000"/>
                </a:schemeClr>
              </a:solidFill>
            </a:endParaRPr>
          </a:p>
        </p:txBody>
      </p:sp>
      <p:sp>
        <p:nvSpPr>
          <p:cNvPr id="27" name="TextBox 26"/>
          <p:cNvSpPr txBox="1"/>
          <p:nvPr/>
        </p:nvSpPr>
        <p:spPr>
          <a:xfrm>
            <a:off x="10222706" y="5431483"/>
            <a:ext cx="1585913" cy="707886"/>
          </a:xfrm>
          <a:prstGeom prst="rect">
            <a:avLst/>
          </a:prstGeom>
          <a:noFill/>
        </p:spPr>
        <p:txBody>
          <a:bodyPr wrap="square" rtlCol="0">
            <a:spAutoFit/>
          </a:bodyPr>
          <a:lstStyle/>
          <a:p>
            <a:r>
              <a:rPr lang="en-CA" sz="4000" dirty="0" smtClean="0">
                <a:solidFill>
                  <a:schemeClr val="accent6">
                    <a:lumMod val="40000"/>
                    <a:lumOff val="60000"/>
                  </a:schemeClr>
                </a:solidFill>
              </a:rPr>
              <a:t>TRY</a:t>
            </a:r>
            <a:endParaRPr lang="en-CA" dirty="0">
              <a:solidFill>
                <a:schemeClr val="accent6">
                  <a:lumMod val="40000"/>
                  <a:lumOff val="60000"/>
                </a:schemeClr>
              </a:solidFill>
            </a:endParaRPr>
          </a:p>
        </p:txBody>
      </p:sp>
      <p:sp>
        <p:nvSpPr>
          <p:cNvPr id="8" name="TextBox 7"/>
          <p:cNvSpPr txBox="1"/>
          <p:nvPr/>
        </p:nvSpPr>
        <p:spPr>
          <a:xfrm>
            <a:off x="3918852" y="4195763"/>
            <a:ext cx="3005139" cy="523220"/>
          </a:xfrm>
          <a:prstGeom prst="rect">
            <a:avLst/>
          </a:prstGeom>
          <a:noFill/>
        </p:spPr>
        <p:txBody>
          <a:bodyPr wrap="square" rtlCol="0">
            <a:spAutoFit/>
          </a:bodyPr>
          <a:lstStyle/>
          <a:p>
            <a:r>
              <a:rPr lang="en-CA" sz="2800" dirty="0" smtClean="0">
                <a:solidFill>
                  <a:schemeClr val="accent4">
                    <a:lumMod val="75000"/>
                  </a:schemeClr>
                </a:solidFill>
              </a:rPr>
              <a:t>Requirements</a:t>
            </a:r>
            <a:endParaRPr lang="en-CA" sz="1600" dirty="0">
              <a:solidFill>
                <a:schemeClr val="accent4">
                  <a:lumMod val="75000"/>
                </a:schemeClr>
              </a:solidFill>
            </a:endParaRPr>
          </a:p>
        </p:txBody>
      </p:sp>
      <p:sp>
        <p:nvSpPr>
          <p:cNvPr id="28" name="TextBox 27"/>
          <p:cNvSpPr txBox="1"/>
          <p:nvPr/>
        </p:nvSpPr>
        <p:spPr>
          <a:xfrm>
            <a:off x="6760694" y="3581401"/>
            <a:ext cx="2873159" cy="523220"/>
          </a:xfrm>
          <a:prstGeom prst="rect">
            <a:avLst/>
          </a:prstGeom>
          <a:noFill/>
        </p:spPr>
        <p:txBody>
          <a:bodyPr wrap="square" rtlCol="0">
            <a:spAutoFit/>
          </a:bodyPr>
          <a:lstStyle/>
          <a:p>
            <a:r>
              <a:rPr lang="en-CA" sz="2800" dirty="0" smtClean="0">
                <a:solidFill>
                  <a:schemeClr val="accent4">
                    <a:lumMod val="75000"/>
                  </a:schemeClr>
                </a:solidFill>
              </a:rPr>
              <a:t>Affordances</a:t>
            </a:r>
            <a:endParaRPr lang="en-CA" sz="1600" dirty="0">
              <a:solidFill>
                <a:schemeClr val="accent4">
                  <a:lumMod val="75000"/>
                </a:schemeClr>
              </a:solidFill>
            </a:endParaRPr>
          </a:p>
        </p:txBody>
      </p:sp>
      <p:sp>
        <p:nvSpPr>
          <p:cNvPr id="29" name="TextBox 28"/>
          <p:cNvSpPr txBox="1"/>
          <p:nvPr/>
        </p:nvSpPr>
        <p:spPr>
          <a:xfrm>
            <a:off x="1152525" y="4833938"/>
            <a:ext cx="719138" cy="461665"/>
          </a:xfrm>
          <a:prstGeom prst="rect">
            <a:avLst/>
          </a:prstGeom>
          <a:noFill/>
        </p:spPr>
        <p:txBody>
          <a:bodyPr wrap="square" rtlCol="0">
            <a:spAutoFit/>
          </a:bodyPr>
          <a:lstStyle/>
          <a:p>
            <a:r>
              <a:rPr lang="en-CA" sz="2400" dirty="0" smtClean="0">
                <a:solidFill>
                  <a:schemeClr val="accent3">
                    <a:lumMod val="75000"/>
                  </a:schemeClr>
                </a:solidFill>
              </a:rPr>
              <a:t>GAP</a:t>
            </a:r>
            <a:endParaRPr lang="en-CA" dirty="0">
              <a:solidFill>
                <a:schemeClr val="accent3">
                  <a:lumMod val="75000"/>
                </a:schemeClr>
              </a:solidFill>
            </a:endParaRPr>
          </a:p>
        </p:txBody>
      </p:sp>
      <p:sp>
        <p:nvSpPr>
          <p:cNvPr id="30" name="TextBox 29"/>
          <p:cNvSpPr txBox="1"/>
          <p:nvPr/>
        </p:nvSpPr>
        <p:spPr>
          <a:xfrm>
            <a:off x="10601325" y="4700216"/>
            <a:ext cx="1273969" cy="830997"/>
          </a:xfrm>
          <a:prstGeom prst="rect">
            <a:avLst/>
          </a:prstGeom>
          <a:noFill/>
        </p:spPr>
        <p:txBody>
          <a:bodyPr wrap="square" rtlCol="0">
            <a:spAutoFit/>
          </a:bodyPr>
          <a:lstStyle/>
          <a:p>
            <a:r>
              <a:rPr lang="en-CA" sz="2400" dirty="0" err="1" smtClean="0">
                <a:solidFill>
                  <a:schemeClr val="accent3">
                    <a:lumMod val="75000"/>
                  </a:schemeClr>
                </a:solidFill>
              </a:rPr>
              <a:t>Opport</a:t>
            </a:r>
            <a:r>
              <a:rPr lang="en-CA" sz="2400" dirty="0" smtClean="0">
                <a:solidFill>
                  <a:schemeClr val="accent3">
                    <a:lumMod val="75000"/>
                  </a:schemeClr>
                </a:solidFill>
              </a:rPr>
              <a:t>-unity</a:t>
            </a:r>
            <a:endParaRPr lang="en-CA" dirty="0">
              <a:solidFill>
                <a:schemeClr val="accent3">
                  <a:lumMod val="75000"/>
                </a:schemeClr>
              </a:solidFill>
            </a:endParaRPr>
          </a:p>
        </p:txBody>
      </p:sp>
    </p:spTree>
    <p:extLst>
      <p:ext uri="{BB962C8B-B14F-4D97-AF65-F5344CB8AC3E}">
        <p14:creationId xmlns:p14="http://schemas.microsoft.com/office/powerpoint/2010/main" val="27152670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Personal vs. Personalized</a:t>
            </a:r>
            <a:endParaRPr lang="en-CA" dirty="0"/>
          </a:p>
        </p:txBody>
      </p:sp>
      <p:sp>
        <p:nvSpPr>
          <p:cNvPr id="3" name="Content Placeholder 2"/>
          <p:cNvSpPr>
            <a:spLocks noGrp="1"/>
          </p:cNvSpPr>
          <p:nvPr>
            <p:ph idx="1"/>
          </p:nvPr>
        </p:nvSpPr>
        <p:spPr/>
        <p:txBody>
          <a:bodyPr>
            <a:normAutofit/>
          </a:bodyPr>
          <a:lstStyle/>
          <a:p>
            <a:r>
              <a:rPr lang="en-CA" sz="3600" dirty="0" smtClean="0">
                <a:latin typeface="+mj-lt"/>
              </a:rPr>
              <a:t>Compare between:</a:t>
            </a:r>
          </a:p>
          <a:p>
            <a:pPr lvl="1"/>
            <a:r>
              <a:rPr lang="en-CA" sz="3600" dirty="0" smtClean="0">
                <a:latin typeface="+mj-lt"/>
              </a:rPr>
              <a:t>Personalized health care (something the National Health Service or Health Management Organization provides)</a:t>
            </a:r>
          </a:p>
          <a:p>
            <a:pPr lvl="1"/>
            <a:r>
              <a:rPr lang="en-CA" sz="3600" dirty="0" smtClean="0">
                <a:latin typeface="+mj-lt"/>
              </a:rPr>
              <a:t>Personal health care (something you do for yourself)</a:t>
            </a:r>
          </a:p>
          <a:p>
            <a:r>
              <a:rPr lang="en-CA" sz="3600" dirty="0" smtClean="0">
                <a:latin typeface="+mj-lt"/>
              </a:rPr>
              <a:t>Personal goals versus institutional goals</a:t>
            </a:r>
          </a:p>
          <a:p>
            <a:r>
              <a:rPr lang="en-CA" sz="3600" dirty="0" smtClean="0">
                <a:latin typeface="+mj-lt"/>
              </a:rPr>
              <a:t>Practice versus content</a:t>
            </a:r>
          </a:p>
        </p:txBody>
      </p:sp>
    </p:spTree>
    <p:extLst>
      <p:ext uri="{BB962C8B-B14F-4D97-AF65-F5344CB8AC3E}">
        <p14:creationId xmlns:p14="http://schemas.microsoft.com/office/powerpoint/2010/main" val="8375572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Voice and Choice</a:t>
            </a:r>
            <a:endParaRPr lang="en-CA" dirty="0"/>
          </a:p>
        </p:txBody>
      </p:sp>
      <p:pic>
        <p:nvPicPr>
          <p:cNvPr id="7170" name="Picture 2" descr="http://2.bp.blogspot.com/-5RaaJ2iAIVw/Vqm9flbuKTI/AAAAAAAAFqg/RCOFSLQunIc/s1600/continuum-voice-updat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90688"/>
            <a:ext cx="5126210" cy="389592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3.bp.blogspot.com/-Fvs_Q2VQTIA/Vkka5LWSmeI/AAAAAAAAFWg/2jCOMbgRkTc/s640/continuum-choice-duckworth.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184154"/>
            <a:ext cx="5049076" cy="378680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388274" y="5336088"/>
            <a:ext cx="3757808" cy="646331"/>
          </a:xfrm>
          <a:prstGeom prst="rect">
            <a:avLst/>
          </a:prstGeom>
          <a:noFill/>
        </p:spPr>
        <p:txBody>
          <a:bodyPr wrap="square" rtlCol="0">
            <a:spAutoFit/>
          </a:bodyPr>
          <a:lstStyle/>
          <a:p>
            <a:r>
              <a:rPr lang="en-CA" dirty="0" smtClean="0"/>
              <a:t>Barbara Bray and Kathleen </a:t>
            </a:r>
            <a:r>
              <a:rPr lang="en-CA" dirty="0" err="1" smtClean="0"/>
              <a:t>McClaskey</a:t>
            </a:r>
            <a:endParaRPr lang="en-CA" dirty="0" smtClean="0"/>
          </a:p>
          <a:p>
            <a:r>
              <a:rPr lang="en-CA" dirty="0" smtClean="0"/>
              <a:t>Shared by </a:t>
            </a:r>
            <a:r>
              <a:rPr lang="en-CA" dirty="0" err="1" smtClean="0"/>
              <a:t>Denisha</a:t>
            </a:r>
            <a:r>
              <a:rPr lang="en-CA" dirty="0" smtClean="0"/>
              <a:t> Read</a:t>
            </a:r>
            <a:endParaRPr lang="en-CA" dirty="0"/>
          </a:p>
        </p:txBody>
      </p:sp>
    </p:spTree>
    <p:extLst>
      <p:ext uri="{BB962C8B-B14F-4D97-AF65-F5344CB8AC3E}">
        <p14:creationId xmlns:p14="http://schemas.microsoft.com/office/powerpoint/2010/main" val="36571889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3. Learning Through Practice</a:t>
            </a:r>
            <a:endParaRPr lang="en-CA" dirty="0"/>
          </a:p>
        </p:txBody>
      </p:sp>
      <p:pic>
        <p:nvPicPr>
          <p:cNvPr id="1026" name="Picture 2" descr="http://iamtalkytina.com/wp-content/uploads/2015/03/ds106-Music-Means-to-M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591300" y="1465871"/>
            <a:ext cx="4762500" cy="35337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i.imgur.com/6VoT16d.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898839"/>
            <a:ext cx="5628196" cy="3376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34643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Exploring, not Following</a:t>
            </a:r>
            <a:endParaRPr lang="en-CA" dirty="0"/>
          </a:p>
        </p:txBody>
      </p:sp>
      <p:pic>
        <p:nvPicPr>
          <p:cNvPr id="5" name="Picture 4"/>
          <p:cNvPicPr>
            <a:picLocks noChangeAspect="1"/>
          </p:cNvPicPr>
          <p:nvPr/>
        </p:nvPicPr>
        <p:blipFill>
          <a:blip r:embed="rId2"/>
          <a:stretch>
            <a:fillRect/>
          </a:stretch>
        </p:blipFill>
        <p:spPr>
          <a:xfrm>
            <a:off x="5769671" y="1690688"/>
            <a:ext cx="6067098" cy="4024816"/>
          </a:xfrm>
          <a:prstGeom prst="rect">
            <a:avLst/>
          </a:prstGeom>
        </p:spPr>
      </p:pic>
      <p:pic>
        <p:nvPicPr>
          <p:cNvPr id="4" name="Picture 3"/>
          <p:cNvPicPr>
            <a:picLocks noChangeAspect="1"/>
          </p:cNvPicPr>
          <p:nvPr/>
        </p:nvPicPr>
        <p:blipFill>
          <a:blip r:embed="rId3"/>
          <a:stretch>
            <a:fillRect/>
          </a:stretch>
        </p:blipFill>
        <p:spPr>
          <a:xfrm>
            <a:off x="1246275" y="1841000"/>
            <a:ext cx="4849725" cy="4591503"/>
          </a:xfrm>
          <a:prstGeom prst="rect">
            <a:avLst/>
          </a:prstGeom>
          <a:ln>
            <a:solidFill>
              <a:schemeClr val="tx1"/>
            </a:solidFill>
          </a:ln>
        </p:spPr>
      </p:pic>
    </p:spTree>
    <p:extLst>
      <p:ext uri="{BB962C8B-B14F-4D97-AF65-F5344CB8AC3E}">
        <p14:creationId xmlns:p14="http://schemas.microsoft.com/office/powerpoint/2010/main" val="4031806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s://pbs.twimg.com/media/CgKuxJeUYAErj1Y.jpg: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7861" y="612380"/>
            <a:ext cx="8976683" cy="504938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882926" y="787745"/>
            <a:ext cx="7966554" cy="851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p:txBody>
          <a:bodyPr/>
          <a:lstStyle/>
          <a:p>
            <a:r>
              <a:rPr lang="en-CA" dirty="0" smtClean="0"/>
              <a:t>Reading Like a Scientist</a:t>
            </a:r>
            <a:endParaRPr lang="en-CA" dirty="0"/>
          </a:p>
        </p:txBody>
      </p:sp>
      <p:sp>
        <p:nvSpPr>
          <p:cNvPr id="5" name="TextBox 4"/>
          <p:cNvSpPr txBox="1"/>
          <p:nvPr/>
        </p:nvSpPr>
        <p:spPr>
          <a:xfrm>
            <a:off x="1528175" y="6313118"/>
            <a:ext cx="2505206" cy="369332"/>
          </a:xfrm>
          <a:prstGeom prst="rect">
            <a:avLst/>
          </a:prstGeom>
          <a:noFill/>
        </p:spPr>
        <p:txBody>
          <a:bodyPr wrap="square" rtlCol="0">
            <a:spAutoFit/>
          </a:bodyPr>
          <a:lstStyle/>
          <a:p>
            <a:r>
              <a:rPr lang="en-CA" dirty="0" err="1" smtClean="0"/>
              <a:t>Cf</a:t>
            </a:r>
            <a:r>
              <a:rPr lang="en-CA" dirty="0" smtClean="0"/>
              <a:t> Cindy Moss. </a:t>
            </a:r>
            <a:endParaRPr lang="en-CA" dirty="0"/>
          </a:p>
        </p:txBody>
      </p:sp>
    </p:spTree>
    <p:extLst>
      <p:ext uri="{BB962C8B-B14F-4D97-AF65-F5344CB8AC3E}">
        <p14:creationId xmlns:p14="http://schemas.microsoft.com/office/powerpoint/2010/main" val="27045387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a:t>
            </a:r>
            <a:r>
              <a:rPr lang="en-CA" dirty="0" err="1" smtClean="0"/>
              <a:t>Hackathon</a:t>
            </a:r>
            <a:r>
              <a:rPr lang="en-CA" dirty="0" smtClean="0"/>
              <a:t>…</a:t>
            </a:r>
            <a:endParaRPr lang="en-CA" dirty="0"/>
          </a:p>
        </p:txBody>
      </p:sp>
      <p:sp>
        <p:nvSpPr>
          <p:cNvPr id="3" name="Content Placeholder 2"/>
          <p:cNvSpPr>
            <a:spLocks noGrp="1"/>
          </p:cNvSpPr>
          <p:nvPr>
            <p:ph idx="1"/>
          </p:nvPr>
        </p:nvSpPr>
        <p:spPr/>
        <p:txBody>
          <a:bodyPr/>
          <a:lstStyle/>
          <a:p>
            <a:endParaRPr lang="en-CA" dirty="0"/>
          </a:p>
        </p:txBody>
      </p:sp>
      <p:pic>
        <p:nvPicPr>
          <p:cNvPr id="1026" name="Picture 2" descr="Embedded image permalin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443" y="1825625"/>
            <a:ext cx="5368207" cy="30201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pbs.twimg.com/media/COO45UzWwAAbu1P.jpg: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6893" y="2074862"/>
            <a:ext cx="4731620" cy="354871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48443" y="5807631"/>
            <a:ext cx="3329309" cy="369332"/>
          </a:xfrm>
          <a:prstGeom prst="rect">
            <a:avLst/>
          </a:prstGeom>
        </p:spPr>
        <p:txBody>
          <a:bodyPr wrap="none">
            <a:spAutoFit/>
          </a:bodyPr>
          <a:lstStyle/>
          <a:p>
            <a:r>
              <a:rPr lang="en-CA" dirty="0">
                <a:hlinkClick r:id="rId4"/>
              </a:rPr>
              <a:t>http://</a:t>
            </a:r>
            <a:r>
              <a:rPr lang="en-CA" dirty="0" smtClean="0">
                <a:hlinkClick r:id="rId4"/>
              </a:rPr>
              <a:t>www.hackathon.io/events</a:t>
            </a:r>
            <a:r>
              <a:rPr lang="en-CA" dirty="0" smtClean="0"/>
              <a:t> </a:t>
            </a:r>
            <a:endParaRPr lang="en-CA" dirty="0"/>
          </a:p>
        </p:txBody>
      </p:sp>
    </p:spTree>
    <p:extLst>
      <p:ext uri="{BB962C8B-B14F-4D97-AF65-F5344CB8AC3E}">
        <p14:creationId xmlns:p14="http://schemas.microsoft.com/office/powerpoint/2010/main" val="11264464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8696" y="365125"/>
            <a:ext cx="9575104" cy="1325563"/>
          </a:xfrm>
        </p:spPr>
        <p:txBody>
          <a:bodyPr/>
          <a:lstStyle/>
          <a:p>
            <a:r>
              <a:rPr lang="en-CA" dirty="0" smtClean="0"/>
              <a:t>The Inflexible Law of Learning</a:t>
            </a:r>
            <a:endParaRPr lang="en-CA" dirty="0"/>
          </a:p>
        </p:txBody>
      </p:sp>
      <p:sp>
        <p:nvSpPr>
          <p:cNvPr id="3" name="Content Placeholder 2"/>
          <p:cNvSpPr>
            <a:spLocks noGrp="1"/>
          </p:cNvSpPr>
          <p:nvPr>
            <p:ph idx="1"/>
          </p:nvPr>
        </p:nvSpPr>
        <p:spPr>
          <a:xfrm>
            <a:off x="1778696" y="1825625"/>
            <a:ext cx="9018740" cy="4351338"/>
          </a:xfrm>
        </p:spPr>
        <p:txBody>
          <a:bodyPr>
            <a:normAutofit/>
          </a:bodyPr>
          <a:lstStyle/>
          <a:p>
            <a:pPr marL="0" indent="0">
              <a:buNone/>
            </a:pPr>
            <a:r>
              <a:rPr lang="en-CA" sz="4400" dirty="0">
                <a:latin typeface="+mj-lt"/>
              </a:rPr>
              <a:t>It's when we do stuff that we learn, not when stuff does something for us.</a:t>
            </a:r>
          </a:p>
        </p:txBody>
      </p:sp>
      <p:pic>
        <p:nvPicPr>
          <p:cNvPr id="4" name="Picture 3"/>
          <p:cNvPicPr>
            <a:picLocks noChangeAspect="1"/>
          </p:cNvPicPr>
          <p:nvPr/>
        </p:nvPicPr>
        <p:blipFill>
          <a:blip r:embed="rId2"/>
          <a:stretch>
            <a:fillRect/>
          </a:stretch>
        </p:blipFill>
        <p:spPr>
          <a:xfrm>
            <a:off x="1878904" y="3501278"/>
            <a:ext cx="6167046" cy="2810622"/>
          </a:xfrm>
          <a:prstGeom prst="rect">
            <a:avLst/>
          </a:prstGeom>
        </p:spPr>
      </p:pic>
    </p:spTree>
    <p:extLst>
      <p:ext uri="{BB962C8B-B14F-4D97-AF65-F5344CB8AC3E}">
        <p14:creationId xmlns:p14="http://schemas.microsoft.com/office/powerpoint/2010/main" val="13531513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a:t>
            </a:r>
            <a:r>
              <a:rPr lang="en-CA" dirty="0" err="1" smtClean="0"/>
              <a:t>EduCamp</a:t>
            </a:r>
            <a:endParaRPr lang="en-CA" dirty="0"/>
          </a:p>
        </p:txBody>
      </p:sp>
      <p:sp>
        <p:nvSpPr>
          <p:cNvPr id="3" name="Content Placeholder 2"/>
          <p:cNvSpPr>
            <a:spLocks noGrp="1"/>
          </p:cNvSpPr>
          <p:nvPr>
            <p:ph idx="1"/>
          </p:nvPr>
        </p:nvSpPr>
        <p:spPr>
          <a:xfrm>
            <a:off x="977279" y="1800572"/>
            <a:ext cx="10515600" cy="4351338"/>
          </a:xfrm>
        </p:spPr>
        <p:txBody>
          <a:bodyPr/>
          <a:lstStyle/>
          <a:p>
            <a:endParaRPr lang="en-CA" dirty="0"/>
          </a:p>
        </p:txBody>
      </p:sp>
      <p:pic>
        <p:nvPicPr>
          <p:cNvPr id="1026" name="Picture 2" descr="http://1.bp.blogspot.com/_PfUdSffa0kg/SuzT2pksyHI/AAAAAAAAAsE/kLqQQlitoJY/s400/PA1300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7864" y="1690687"/>
            <a:ext cx="5595393" cy="419654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144044" y="6022169"/>
            <a:ext cx="6096000" cy="523220"/>
          </a:xfrm>
          <a:prstGeom prst="rect">
            <a:avLst/>
          </a:prstGeom>
        </p:spPr>
        <p:txBody>
          <a:bodyPr>
            <a:spAutoFit/>
          </a:bodyPr>
          <a:lstStyle/>
          <a:p>
            <a:r>
              <a:rPr lang="en-CA" sz="1400" dirty="0">
                <a:hlinkClick r:id="rId3"/>
              </a:rPr>
              <a:t>http://</a:t>
            </a:r>
            <a:r>
              <a:rPr lang="en-CA" sz="1400" dirty="0" smtClean="0">
                <a:hlinkClick r:id="rId3"/>
              </a:rPr>
              <a:t>pertinenciaeducativa09.blogspot.ca/2009/10/educamp-colombia-aprendizaje-en-un.html</a:t>
            </a:r>
            <a:r>
              <a:rPr lang="en-CA" sz="1400" dirty="0" smtClean="0"/>
              <a:t> </a:t>
            </a:r>
            <a:endParaRPr lang="en-CA" sz="1400" dirty="0"/>
          </a:p>
        </p:txBody>
      </p:sp>
      <p:pic>
        <p:nvPicPr>
          <p:cNvPr id="1028" name="Picture 4" descr="http://farm4.static.flickr.com/3268/3106848811_34cff9276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1300" y="1179012"/>
            <a:ext cx="4762500" cy="35718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853257" y="4750887"/>
            <a:ext cx="4639622" cy="307777"/>
          </a:xfrm>
          <a:prstGeom prst="rect">
            <a:avLst/>
          </a:prstGeom>
        </p:spPr>
        <p:txBody>
          <a:bodyPr wrap="square">
            <a:spAutoFit/>
          </a:bodyPr>
          <a:lstStyle/>
          <a:p>
            <a:r>
              <a:rPr lang="en-CA" sz="1400" dirty="0">
                <a:hlinkClick r:id="rId5"/>
              </a:rPr>
              <a:t>http://www.flickriver.com/photos/qadmon/3106848811</a:t>
            </a:r>
            <a:r>
              <a:rPr lang="en-CA" sz="1400" dirty="0" smtClean="0">
                <a:hlinkClick r:id="rId5"/>
              </a:rPr>
              <a:t>/</a:t>
            </a:r>
            <a:r>
              <a:rPr lang="en-CA" sz="1400" dirty="0" smtClean="0"/>
              <a:t> </a:t>
            </a:r>
            <a:endParaRPr lang="en-CA" sz="1400" dirty="0"/>
          </a:p>
        </p:txBody>
      </p:sp>
      <p:sp>
        <p:nvSpPr>
          <p:cNvPr id="6" name="Rectangle 5"/>
          <p:cNvSpPr/>
          <p:nvPr/>
        </p:nvSpPr>
        <p:spPr>
          <a:xfrm>
            <a:off x="7240044" y="5505579"/>
            <a:ext cx="4333192" cy="646331"/>
          </a:xfrm>
          <a:prstGeom prst="rect">
            <a:avLst/>
          </a:prstGeom>
        </p:spPr>
        <p:txBody>
          <a:bodyPr wrap="square">
            <a:spAutoFit/>
          </a:bodyPr>
          <a:lstStyle/>
          <a:p>
            <a:r>
              <a:rPr lang="en-CA" dirty="0">
                <a:hlinkClick r:id="rId6"/>
              </a:rPr>
              <a:t>http://</a:t>
            </a:r>
            <a:r>
              <a:rPr lang="en-CA" dirty="0" smtClean="0">
                <a:hlinkClick r:id="rId6"/>
              </a:rPr>
              <a:t>www.irrodl.org/index.php/irrodl/article/view/884/1677</a:t>
            </a:r>
            <a:r>
              <a:rPr lang="en-CA" dirty="0" smtClean="0"/>
              <a:t> </a:t>
            </a:r>
            <a:endParaRPr lang="en-CA" dirty="0"/>
          </a:p>
        </p:txBody>
      </p:sp>
    </p:spTree>
    <p:extLst>
      <p:ext uri="{BB962C8B-B14F-4D97-AF65-F5344CB8AC3E}">
        <p14:creationId xmlns:p14="http://schemas.microsoft.com/office/powerpoint/2010/main" val="36102608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STEM Camp</a:t>
            </a:r>
            <a:endParaRPr lang="en-CA" dirty="0"/>
          </a:p>
        </p:txBody>
      </p:sp>
      <p:sp>
        <p:nvSpPr>
          <p:cNvPr id="4" name="TextBox 3"/>
          <p:cNvSpPr txBox="1"/>
          <p:nvPr/>
        </p:nvSpPr>
        <p:spPr>
          <a:xfrm>
            <a:off x="1039660" y="6311900"/>
            <a:ext cx="1778696" cy="369332"/>
          </a:xfrm>
          <a:prstGeom prst="rect">
            <a:avLst/>
          </a:prstGeom>
          <a:noFill/>
        </p:spPr>
        <p:txBody>
          <a:bodyPr wrap="square" rtlCol="0">
            <a:spAutoFit/>
          </a:bodyPr>
          <a:lstStyle/>
          <a:p>
            <a:r>
              <a:rPr lang="en-CA" dirty="0" smtClean="0"/>
              <a:t>Via Cindy Moss</a:t>
            </a:r>
            <a:endParaRPr lang="en-CA" dirty="0"/>
          </a:p>
        </p:txBody>
      </p:sp>
      <p:pic>
        <p:nvPicPr>
          <p:cNvPr id="2050" name="Picture 2" descr="http://www.trianglecoalition.org/wp-content/uploads/2013/05/STEMcamp_logo_for_light-background.p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8663" y="5227770"/>
            <a:ext cx="4036294" cy="101666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fcps.edu/is/cte/images/stem/Robotic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452" y="1758157"/>
            <a:ext cx="6292892" cy="419170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tontocreekcamp.com/wp-content/uploads/2014/12/IMG_6084-225x3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0775" y="1027906"/>
            <a:ext cx="3038562" cy="405141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577137" y="6311900"/>
            <a:ext cx="8403052" cy="369332"/>
          </a:xfrm>
          <a:prstGeom prst="rect">
            <a:avLst/>
          </a:prstGeom>
        </p:spPr>
        <p:txBody>
          <a:bodyPr wrap="square">
            <a:spAutoFit/>
          </a:bodyPr>
          <a:lstStyle/>
          <a:p>
            <a:r>
              <a:rPr lang="en-CA" dirty="0">
                <a:hlinkClick r:id="rId5"/>
              </a:rPr>
              <a:t>http://</a:t>
            </a:r>
            <a:r>
              <a:rPr lang="en-CA" dirty="0" smtClean="0">
                <a:hlinkClick r:id="rId5"/>
              </a:rPr>
              <a:t>www.discoveryeducation.com/STEM/connect-the-dots.cfm</a:t>
            </a:r>
            <a:r>
              <a:rPr lang="en-CA" dirty="0" smtClean="0"/>
              <a:t> </a:t>
            </a:r>
            <a:endParaRPr lang="en-CA" dirty="0"/>
          </a:p>
        </p:txBody>
      </p:sp>
    </p:spTree>
    <p:extLst>
      <p:ext uri="{BB962C8B-B14F-4D97-AF65-F5344CB8AC3E}">
        <p14:creationId xmlns:p14="http://schemas.microsoft.com/office/powerpoint/2010/main" val="904475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Medical Simulations</a:t>
            </a:r>
            <a:endParaRPr lang="en-CA" dirty="0"/>
          </a:p>
        </p:txBody>
      </p:sp>
      <p:sp>
        <p:nvSpPr>
          <p:cNvPr id="3" name="Content Placeholder 2"/>
          <p:cNvSpPr>
            <a:spLocks noGrp="1"/>
          </p:cNvSpPr>
          <p:nvPr>
            <p:ph idx="1"/>
          </p:nvPr>
        </p:nvSpPr>
        <p:spPr/>
        <p:txBody>
          <a:bodyPr/>
          <a:lstStyle/>
          <a:p>
            <a:endParaRPr lang="en-CA" dirty="0"/>
          </a:p>
        </p:txBody>
      </p:sp>
      <p:pic>
        <p:nvPicPr>
          <p:cNvPr id="3074" name="Picture 2" descr="http://usarmy.vo.llnwd.net/e2/c/images/2014/06/02/347946/size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825" y="1854200"/>
            <a:ext cx="5381625" cy="39147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012825" y="5836206"/>
            <a:ext cx="3773469" cy="369332"/>
          </a:xfrm>
          <a:prstGeom prst="rect">
            <a:avLst/>
          </a:prstGeom>
        </p:spPr>
        <p:txBody>
          <a:bodyPr wrap="none">
            <a:spAutoFit/>
          </a:bodyPr>
          <a:lstStyle/>
          <a:p>
            <a:r>
              <a:rPr lang="en-CA" dirty="0" smtClean="0">
                <a:hlinkClick r:id="rId3"/>
              </a:rPr>
              <a:t>http://www.army.mil/article/127148/</a:t>
            </a:r>
            <a:r>
              <a:rPr lang="en-CA" dirty="0" smtClean="0"/>
              <a:t> </a:t>
            </a:r>
            <a:endParaRPr lang="en-CA" dirty="0"/>
          </a:p>
        </p:txBody>
      </p:sp>
      <p:pic>
        <p:nvPicPr>
          <p:cNvPr id="3076" name="Picture 4" descr="http://www.83degreesmedia.com/galleries/Features/Issue_105/scree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2050" y="2344221"/>
            <a:ext cx="5524500" cy="36766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985685" y="6011624"/>
            <a:ext cx="6037230" cy="369332"/>
          </a:xfrm>
          <a:prstGeom prst="rect">
            <a:avLst/>
          </a:prstGeom>
        </p:spPr>
        <p:txBody>
          <a:bodyPr wrap="none">
            <a:spAutoFit/>
          </a:bodyPr>
          <a:lstStyle/>
          <a:p>
            <a:r>
              <a:rPr lang="en-CA" dirty="0" smtClean="0">
                <a:hlinkClick r:id="rId5"/>
              </a:rPr>
              <a:t>http://www.83degreesmedia.com/features/camls011012.aspx</a:t>
            </a:r>
            <a:r>
              <a:rPr lang="en-CA" dirty="0" smtClean="0"/>
              <a:t> </a:t>
            </a:r>
            <a:endParaRPr lang="en-CA" dirty="0"/>
          </a:p>
        </p:txBody>
      </p:sp>
    </p:spTree>
    <p:extLst>
      <p:ext uri="{BB962C8B-B14F-4D97-AF65-F5344CB8AC3E}">
        <p14:creationId xmlns:p14="http://schemas.microsoft.com/office/powerpoint/2010/main" val="41127729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Flight Simulators</a:t>
            </a:r>
            <a:endParaRPr lang="en-CA" dirty="0"/>
          </a:p>
        </p:txBody>
      </p:sp>
      <p:sp>
        <p:nvSpPr>
          <p:cNvPr id="3" name="Content Placeholder 2"/>
          <p:cNvSpPr>
            <a:spLocks noGrp="1"/>
          </p:cNvSpPr>
          <p:nvPr>
            <p:ph idx="1"/>
          </p:nvPr>
        </p:nvSpPr>
        <p:spPr/>
        <p:txBody>
          <a:bodyPr/>
          <a:lstStyle/>
          <a:p>
            <a:endParaRPr lang="en-CA"/>
          </a:p>
        </p:txBody>
      </p:sp>
      <p:pic>
        <p:nvPicPr>
          <p:cNvPr id="2054" name="Picture 6" descr="http://www.aiac.ca/uploadedImages/helicopter-simulator-l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2233612"/>
            <a:ext cx="5715000" cy="382905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540000" y="8877254"/>
            <a:ext cx="8034947" cy="646331"/>
          </a:xfrm>
          <a:prstGeom prst="rect">
            <a:avLst/>
          </a:prstGeom>
        </p:spPr>
        <p:txBody>
          <a:bodyPr wrap="square">
            <a:spAutoFit/>
          </a:bodyPr>
          <a:lstStyle/>
          <a:p>
            <a:r>
              <a:rPr lang="en-CA" dirty="0" smtClean="0">
                <a:hlinkClick r:id="rId3"/>
              </a:rPr>
              <a:t>http://www.aiac.ca/canada-aerospace-industry/success-stories/cae-nh90-helicopter-simulator/</a:t>
            </a:r>
            <a:r>
              <a:rPr lang="en-CA" dirty="0" smtClean="0"/>
              <a:t> </a:t>
            </a:r>
            <a:endParaRPr lang="en-CA" dirty="0"/>
          </a:p>
        </p:txBody>
      </p:sp>
      <p:pic>
        <p:nvPicPr>
          <p:cNvPr id="2056" name="Picture 8" descr="http://www.cae.com/uploadedImages/Content/BusinessUnit/Corporate/News/2014/images/6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1025" y="1825625"/>
            <a:ext cx="4962525" cy="330567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572125" y="5988734"/>
            <a:ext cx="6096000" cy="646331"/>
          </a:xfrm>
          <a:prstGeom prst="rect">
            <a:avLst/>
          </a:prstGeom>
        </p:spPr>
        <p:txBody>
          <a:bodyPr>
            <a:spAutoFit/>
          </a:bodyPr>
          <a:lstStyle/>
          <a:p>
            <a:r>
              <a:rPr lang="en-CA" dirty="0" smtClean="0">
                <a:hlinkClick r:id="rId3"/>
              </a:rPr>
              <a:t>http://www.aiac.ca/canada-aerospace-industry/success-stories/cae-nh90-helicopter-simulator/</a:t>
            </a:r>
            <a:r>
              <a:rPr lang="en-CA" dirty="0" smtClean="0"/>
              <a:t> </a:t>
            </a:r>
            <a:endParaRPr lang="en-CA" dirty="0"/>
          </a:p>
        </p:txBody>
      </p:sp>
      <p:sp>
        <p:nvSpPr>
          <p:cNvPr id="6" name="Rectangle 5"/>
          <p:cNvSpPr/>
          <p:nvPr/>
        </p:nvSpPr>
        <p:spPr>
          <a:xfrm>
            <a:off x="523875" y="5266232"/>
            <a:ext cx="4995863" cy="646331"/>
          </a:xfrm>
          <a:prstGeom prst="rect">
            <a:avLst/>
          </a:prstGeom>
        </p:spPr>
        <p:txBody>
          <a:bodyPr wrap="square">
            <a:spAutoFit/>
          </a:bodyPr>
          <a:lstStyle/>
          <a:p>
            <a:r>
              <a:rPr lang="en-CA" dirty="0" smtClean="0">
                <a:hlinkClick r:id="rId5"/>
              </a:rPr>
              <a:t>http://www.cae.com/World-s-first-AW189-full-flight-simulator-ready-for-training/</a:t>
            </a:r>
            <a:r>
              <a:rPr lang="en-CA" dirty="0" smtClean="0"/>
              <a:t> </a:t>
            </a:r>
            <a:endParaRPr lang="en-CA" dirty="0"/>
          </a:p>
        </p:txBody>
      </p:sp>
    </p:spTree>
    <p:extLst>
      <p:ext uri="{BB962C8B-B14F-4D97-AF65-F5344CB8AC3E}">
        <p14:creationId xmlns:p14="http://schemas.microsoft.com/office/powerpoint/2010/main" val="10056598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smtClean="0"/>
              <a:t>NeuroTouch</a:t>
            </a:r>
            <a:r>
              <a:rPr lang="en-CA" dirty="0" smtClean="0"/>
              <a:t> Simulator</a:t>
            </a:r>
            <a:endParaRPr lang="en-CA" dirty="0"/>
          </a:p>
        </p:txBody>
      </p:sp>
      <p:sp>
        <p:nvSpPr>
          <p:cNvPr id="3" name="Content Placeholder 2"/>
          <p:cNvSpPr>
            <a:spLocks noGrp="1"/>
          </p:cNvSpPr>
          <p:nvPr>
            <p:ph idx="1"/>
          </p:nvPr>
        </p:nvSpPr>
        <p:spPr/>
        <p:txBody>
          <a:bodyPr/>
          <a:lstStyle/>
          <a:p>
            <a:endParaRPr lang="en-CA"/>
          </a:p>
        </p:txBody>
      </p:sp>
      <p:pic>
        <p:nvPicPr>
          <p:cNvPr id="4" name="Picture 3"/>
          <p:cNvPicPr>
            <a:picLocks noChangeAspect="1"/>
          </p:cNvPicPr>
          <p:nvPr/>
        </p:nvPicPr>
        <p:blipFill>
          <a:blip r:embed="rId2"/>
          <a:stretch>
            <a:fillRect/>
          </a:stretch>
        </p:blipFill>
        <p:spPr>
          <a:xfrm>
            <a:off x="1304924" y="1690688"/>
            <a:ext cx="4300538" cy="3829962"/>
          </a:xfrm>
          <a:prstGeom prst="rect">
            <a:avLst/>
          </a:prstGeom>
        </p:spPr>
      </p:pic>
      <p:pic>
        <p:nvPicPr>
          <p:cNvPr id="5" name="Picture 4"/>
          <p:cNvPicPr>
            <a:picLocks noChangeAspect="1"/>
          </p:cNvPicPr>
          <p:nvPr/>
        </p:nvPicPr>
        <p:blipFill>
          <a:blip r:embed="rId3"/>
          <a:stretch>
            <a:fillRect/>
          </a:stretch>
        </p:blipFill>
        <p:spPr>
          <a:xfrm>
            <a:off x="5605462" y="2234195"/>
            <a:ext cx="5091113" cy="3534198"/>
          </a:xfrm>
          <a:prstGeom prst="rect">
            <a:avLst/>
          </a:prstGeom>
        </p:spPr>
      </p:pic>
    </p:spTree>
    <p:extLst>
      <p:ext uri="{BB962C8B-B14F-4D97-AF65-F5344CB8AC3E}">
        <p14:creationId xmlns:p14="http://schemas.microsoft.com/office/powerpoint/2010/main" val="23266858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Sim-Welding</a:t>
            </a:r>
            <a:endParaRPr lang="en-CA" dirty="0"/>
          </a:p>
        </p:txBody>
      </p:sp>
      <p:sp>
        <p:nvSpPr>
          <p:cNvPr id="3" name="Content Placeholder 2"/>
          <p:cNvSpPr>
            <a:spLocks noGrp="1"/>
          </p:cNvSpPr>
          <p:nvPr>
            <p:ph idx="1"/>
          </p:nvPr>
        </p:nvSpPr>
        <p:spPr/>
        <p:txBody>
          <a:bodyPr/>
          <a:lstStyle/>
          <a:p>
            <a:endParaRPr lang="en-CA"/>
          </a:p>
        </p:txBody>
      </p:sp>
      <p:pic>
        <p:nvPicPr>
          <p:cNvPr id="4" name="Picture 3"/>
          <p:cNvPicPr>
            <a:picLocks noChangeAspect="1"/>
          </p:cNvPicPr>
          <p:nvPr/>
        </p:nvPicPr>
        <p:blipFill>
          <a:blip r:embed="rId2"/>
          <a:stretch>
            <a:fillRect/>
          </a:stretch>
        </p:blipFill>
        <p:spPr>
          <a:xfrm>
            <a:off x="6029325" y="1690688"/>
            <a:ext cx="5145530" cy="3681412"/>
          </a:xfrm>
          <a:prstGeom prst="rect">
            <a:avLst/>
          </a:prstGeom>
        </p:spPr>
      </p:pic>
      <p:pic>
        <p:nvPicPr>
          <p:cNvPr id="5" name="Picture 2" descr="http://upload.wikimedia.org/wikipedia/commons/9/97/SMAW.jpg"/>
          <p:cNvPicPr>
            <a:picLocks noChangeAspect="1" noChangeArrowheads="1"/>
          </p:cNvPicPr>
          <p:nvPr/>
        </p:nvPicPr>
        <p:blipFill>
          <a:blip r:embed="rId3" cstate="print">
            <a:extLst>
              <a:ext uri="{28A0092B-C50C-407E-A947-70E740481C1C}">
                <a14:useLocalDpi xmlns:a14="http://schemas.microsoft.com/office/drawing/2010/main" val="0"/>
              </a:ext>
            </a:extLst>
          </a:blip>
          <a:srcRect t="7626"/>
          <a:stretch>
            <a:fillRect/>
          </a:stretch>
        </p:blipFill>
        <p:spPr bwMode="auto">
          <a:xfrm>
            <a:off x="683989" y="2011375"/>
            <a:ext cx="5345336" cy="397983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66488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Auscultation</a:t>
            </a:r>
            <a:endParaRPr lang="en-CA" dirty="0"/>
          </a:p>
        </p:txBody>
      </p:sp>
      <p:pic>
        <p:nvPicPr>
          <p:cNvPr id="4" name="Picture 3"/>
          <p:cNvPicPr>
            <a:picLocks noChangeAspect="1"/>
          </p:cNvPicPr>
          <p:nvPr/>
        </p:nvPicPr>
        <p:blipFill>
          <a:blip r:embed="rId2"/>
          <a:stretch>
            <a:fillRect/>
          </a:stretch>
        </p:blipFill>
        <p:spPr>
          <a:xfrm>
            <a:off x="4922729" y="1690688"/>
            <a:ext cx="6037546" cy="4484434"/>
          </a:xfrm>
          <a:prstGeom prst="rect">
            <a:avLst/>
          </a:prstGeom>
        </p:spPr>
      </p:pic>
      <p:sp>
        <p:nvSpPr>
          <p:cNvPr id="5" name="TextBox 4"/>
          <p:cNvSpPr txBox="1"/>
          <p:nvPr/>
        </p:nvSpPr>
        <p:spPr>
          <a:xfrm>
            <a:off x="563672" y="5990456"/>
            <a:ext cx="5185775" cy="369332"/>
          </a:xfrm>
          <a:prstGeom prst="rect">
            <a:avLst/>
          </a:prstGeom>
          <a:noFill/>
        </p:spPr>
        <p:txBody>
          <a:bodyPr wrap="square" rtlCol="0">
            <a:spAutoFit/>
          </a:bodyPr>
          <a:lstStyle/>
          <a:p>
            <a:r>
              <a:rPr lang="en-CA" dirty="0" smtClean="0">
                <a:hlinkClick r:id="rId3"/>
              </a:rPr>
              <a:t>http://www.cardionics.com</a:t>
            </a:r>
            <a:r>
              <a:rPr lang="en-CA" dirty="0" smtClean="0"/>
              <a:t> </a:t>
            </a:r>
            <a:endParaRPr lang="en-CA" dirty="0"/>
          </a:p>
        </p:txBody>
      </p:sp>
      <p:sp>
        <p:nvSpPr>
          <p:cNvPr id="6" name="AutoShape 2" descr="https://encrypted-tbn1.gstatic.com/images?q=tbn:ANd9GcQpv1z6c2L8clwrXo-J4NW9ru7MSzd-4Oq3sKOeVV5yClsQnn2yVw"/>
          <p:cNvSpPr>
            <a:spLocks noChangeAspect="1" noChangeArrowheads="1"/>
          </p:cNvSpPr>
          <p:nvPr/>
        </p:nvSpPr>
        <p:spPr bwMode="auto">
          <a:xfrm>
            <a:off x="155575" y="-2011363"/>
            <a:ext cx="4562475" cy="4191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7" name="Picture 6"/>
          <p:cNvPicPr>
            <a:picLocks noChangeAspect="1"/>
          </p:cNvPicPr>
          <p:nvPr/>
        </p:nvPicPr>
        <p:blipFill>
          <a:blip r:embed="rId4"/>
          <a:stretch>
            <a:fillRect/>
          </a:stretch>
        </p:blipFill>
        <p:spPr>
          <a:xfrm>
            <a:off x="673730" y="1655741"/>
            <a:ext cx="4581525" cy="4143375"/>
          </a:xfrm>
          <a:prstGeom prst="rect">
            <a:avLst/>
          </a:prstGeom>
        </p:spPr>
      </p:pic>
    </p:spTree>
    <p:extLst>
      <p:ext uri="{BB962C8B-B14F-4D97-AF65-F5344CB8AC3E}">
        <p14:creationId xmlns:p14="http://schemas.microsoft.com/office/powerpoint/2010/main" val="35849636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4. Learning Communities - the </a:t>
            </a:r>
            <a:r>
              <a:rPr lang="en-CA" dirty="0" err="1" smtClean="0"/>
              <a:t>cMOOC</a:t>
            </a:r>
            <a:endParaRPr lang="en-CA" dirty="0"/>
          </a:p>
        </p:txBody>
      </p:sp>
      <p:pic>
        <p:nvPicPr>
          <p:cNvPr id="3074" name="Picture 2" descr="http://heydesign.net/wp-content/uploads/2015/10/hippy-ca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8489" y="1790896"/>
            <a:ext cx="5161493" cy="4334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24710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err="1"/>
              <a:t>x</a:t>
            </a:r>
            <a:r>
              <a:rPr lang="en-US" sz="4800" dirty="0" err="1" smtClean="0"/>
              <a:t>Learning</a:t>
            </a:r>
            <a:r>
              <a:rPr lang="en-US" sz="4800" dirty="0" smtClean="0"/>
              <a:t> </a:t>
            </a:r>
            <a:r>
              <a:rPr lang="en-US" sz="4800" dirty="0" err="1" smtClean="0"/>
              <a:t>vs</a:t>
            </a:r>
            <a:r>
              <a:rPr lang="en-US" sz="4800" dirty="0" smtClean="0"/>
              <a:t> </a:t>
            </a:r>
            <a:r>
              <a:rPr lang="en-US" sz="4800" dirty="0" err="1"/>
              <a:t>c</a:t>
            </a:r>
            <a:r>
              <a:rPr lang="en-US" sz="4800" dirty="0" err="1" smtClean="0"/>
              <a:t>Learning</a:t>
            </a:r>
            <a:endParaRPr lang="en-US" sz="4800" dirty="0"/>
          </a:p>
        </p:txBody>
      </p:sp>
      <p:cxnSp>
        <p:nvCxnSpPr>
          <p:cNvPr id="5" name="Straight Arrow Connector 4"/>
          <p:cNvCxnSpPr/>
          <p:nvPr/>
        </p:nvCxnSpPr>
        <p:spPr>
          <a:xfrm>
            <a:off x="2495600" y="1700808"/>
            <a:ext cx="6840760" cy="0"/>
          </a:xfrm>
          <a:prstGeom prst="straightConnector1">
            <a:avLst/>
          </a:prstGeom>
          <a:ln w="76200">
            <a:headEnd type="arrow"/>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423592" y="1914873"/>
            <a:ext cx="1512168" cy="461665"/>
          </a:xfrm>
          <a:prstGeom prst="rect">
            <a:avLst/>
          </a:prstGeom>
          <a:noFill/>
        </p:spPr>
        <p:txBody>
          <a:bodyPr wrap="square" rtlCol="0">
            <a:spAutoFit/>
          </a:bodyPr>
          <a:lstStyle/>
          <a:p>
            <a:r>
              <a:rPr lang="fr-FR" sz="2400" dirty="0" smtClean="0"/>
              <a:t>contents</a:t>
            </a:r>
            <a:endParaRPr lang="en-US" dirty="0"/>
          </a:p>
        </p:txBody>
      </p:sp>
      <p:sp>
        <p:nvSpPr>
          <p:cNvPr id="7" name="TextBox 6"/>
          <p:cNvSpPr txBox="1"/>
          <p:nvPr/>
        </p:nvSpPr>
        <p:spPr>
          <a:xfrm>
            <a:off x="8400255" y="1911747"/>
            <a:ext cx="1576501" cy="461665"/>
          </a:xfrm>
          <a:prstGeom prst="rect">
            <a:avLst/>
          </a:prstGeom>
          <a:noFill/>
        </p:spPr>
        <p:txBody>
          <a:bodyPr wrap="square" rtlCol="0">
            <a:spAutoFit/>
          </a:bodyPr>
          <a:lstStyle/>
          <a:p>
            <a:r>
              <a:rPr lang="en-US" sz="2400" dirty="0" smtClean="0"/>
              <a:t>networks</a:t>
            </a:r>
            <a:endParaRPr lang="en-US" sz="2400" dirty="0"/>
          </a:p>
        </p:txBody>
      </p:sp>
      <p:sp>
        <p:nvSpPr>
          <p:cNvPr id="8" name="TextBox 7"/>
          <p:cNvSpPr txBox="1"/>
          <p:nvPr/>
        </p:nvSpPr>
        <p:spPr>
          <a:xfrm>
            <a:off x="5127171" y="1911748"/>
            <a:ext cx="1959429" cy="461665"/>
          </a:xfrm>
          <a:prstGeom prst="rect">
            <a:avLst/>
          </a:prstGeom>
          <a:noFill/>
        </p:spPr>
        <p:txBody>
          <a:bodyPr wrap="square" rtlCol="0">
            <a:spAutoFit/>
          </a:bodyPr>
          <a:lstStyle/>
          <a:p>
            <a:r>
              <a:rPr lang="fr-FR" sz="2400" dirty="0" smtClean="0"/>
              <a:t>engagement</a:t>
            </a:r>
            <a:endParaRPr lang="en-US" dirty="0"/>
          </a:p>
        </p:txBody>
      </p:sp>
      <p:sp>
        <p:nvSpPr>
          <p:cNvPr id="9" name="Rectangle 8"/>
          <p:cNvSpPr/>
          <p:nvPr/>
        </p:nvSpPr>
        <p:spPr>
          <a:xfrm>
            <a:off x="2278683" y="6237313"/>
            <a:ext cx="5382344" cy="307777"/>
          </a:xfrm>
          <a:prstGeom prst="rect">
            <a:avLst/>
          </a:prstGeom>
        </p:spPr>
        <p:txBody>
          <a:bodyPr wrap="square">
            <a:spAutoFit/>
          </a:bodyPr>
          <a:lstStyle/>
          <a:p>
            <a:r>
              <a:rPr lang="en-US" sz="1400" dirty="0">
                <a:hlinkClick r:id="rId2"/>
              </a:rPr>
              <a:t>http://lisahistory.net/wordpress/2012/08/three-kinds-of-moocs/</a:t>
            </a:r>
            <a:r>
              <a:rPr lang="en-US" sz="1400" dirty="0"/>
              <a:t> </a:t>
            </a:r>
          </a:p>
        </p:txBody>
      </p:sp>
      <p:pic>
        <p:nvPicPr>
          <p:cNvPr id="3" name="Picture 2"/>
          <p:cNvPicPr>
            <a:picLocks noChangeAspect="1"/>
          </p:cNvPicPr>
          <p:nvPr/>
        </p:nvPicPr>
        <p:blipFill>
          <a:blip r:embed="rId3"/>
          <a:stretch>
            <a:fillRect/>
          </a:stretch>
        </p:blipFill>
        <p:spPr>
          <a:xfrm>
            <a:off x="1004937" y="2452579"/>
            <a:ext cx="2981325" cy="1047750"/>
          </a:xfrm>
          <a:prstGeom prst="rect">
            <a:avLst/>
          </a:prstGeom>
        </p:spPr>
      </p:pic>
      <p:pic>
        <p:nvPicPr>
          <p:cNvPr id="4" name="Picture 3"/>
          <p:cNvPicPr>
            <a:picLocks noChangeAspect="1"/>
          </p:cNvPicPr>
          <p:nvPr/>
        </p:nvPicPr>
        <p:blipFill>
          <a:blip r:embed="rId4"/>
          <a:stretch>
            <a:fillRect/>
          </a:stretch>
        </p:blipFill>
        <p:spPr>
          <a:xfrm>
            <a:off x="1331931" y="4085371"/>
            <a:ext cx="2327338" cy="1427141"/>
          </a:xfrm>
          <a:prstGeom prst="rect">
            <a:avLst/>
          </a:prstGeom>
        </p:spPr>
      </p:pic>
      <p:sp>
        <p:nvSpPr>
          <p:cNvPr id="10" name="Rectangle 9"/>
          <p:cNvSpPr/>
          <p:nvPr/>
        </p:nvSpPr>
        <p:spPr>
          <a:xfrm>
            <a:off x="1331931" y="5512512"/>
            <a:ext cx="2635337" cy="369332"/>
          </a:xfrm>
          <a:prstGeom prst="rect">
            <a:avLst/>
          </a:prstGeom>
        </p:spPr>
        <p:txBody>
          <a:bodyPr wrap="none">
            <a:spAutoFit/>
          </a:bodyPr>
          <a:lstStyle/>
          <a:p>
            <a:r>
              <a:rPr lang="en-CA" dirty="0" smtClean="0">
                <a:hlinkClick r:id="rId5"/>
              </a:rPr>
              <a:t>http://www.magnet.edu/</a:t>
            </a:r>
            <a:r>
              <a:rPr lang="en-CA" dirty="0" smtClean="0"/>
              <a:t> </a:t>
            </a:r>
            <a:endParaRPr lang="en-CA" dirty="0"/>
          </a:p>
        </p:txBody>
      </p:sp>
      <p:sp>
        <p:nvSpPr>
          <p:cNvPr id="12" name="Rectangle 11"/>
          <p:cNvSpPr/>
          <p:nvPr/>
        </p:nvSpPr>
        <p:spPr>
          <a:xfrm>
            <a:off x="988604" y="3545236"/>
            <a:ext cx="3200428" cy="369332"/>
          </a:xfrm>
          <a:prstGeom prst="rect">
            <a:avLst/>
          </a:prstGeom>
        </p:spPr>
        <p:txBody>
          <a:bodyPr wrap="none">
            <a:spAutoFit/>
          </a:bodyPr>
          <a:lstStyle/>
          <a:p>
            <a:r>
              <a:rPr lang="en-CA" dirty="0" smtClean="0">
                <a:hlinkClick r:id="rId6"/>
              </a:rPr>
              <a:t>http://www.corestandards.org/</a:t>
            </a:r>
            <a:r>
              <a:rPr lang="en-CA" dirty="0" smtClean="0"/>
              <a:t> </a:t>
            </a:r>
            <a:endParaRPr lang="en-CA" dirty="0"/>
          </a:p>
        </p:txBody>
      </p:sp>
      <p:pic>
        <p:nvPicPr>
          <p:cNvPr id="1026" name="Picture 2" descr="https://encrypted-tbn1.gstatic.com/images?q=tbn:ANd9GcQ3K7F46rUyLbjbTmcovGafCV-I15XMXAkuR3eumZmHhrATOjZcX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58834" y="2678784"/>
            <a:ext cx="2017922" cy="15389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encrypted-tbn2.gstatic.com/images?q=tbn:ANd9GcSRytrg5KdDVsmdbXdn5x2hZG_rIKHgUY54RX0SDvWNB6aKbTQp9Q"/>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58834" y="4428165"/>
            <a:ext cx="2154448" cy="149215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9"/>
          <a:stretch>
            <a:fillRect/>
          </a:stretch>
        </p:blipFill>
        <p:spPr>
          <a:xfrm>
            <a:off x="4482682" y="2976454"/>
            <a:ext cx="2677517" cy="1842407"/>
          </a:xfrm>
          <a:prstGeom prst="rect">
            <a:avLst/>
          </a:prstGeom>
        </p:spPr>
      </p:pic>
    </p:spTree>
    <p:extLst>
      <p:ext uri="{BB962C8B-B14F-4D97-AF65-F5344CB8AC3E}">
        <p14:creationId xmlns:p14="http://schemas.microsoft.com/office/powerpoint/2010/main" val="8217433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A" sz="4800" dirty="0" smtClean="0"/>
              <a:t>How to </a:t>
            </a:r>
            <a:r>
              <a:rPr lang="fr-CA" sz="4800" dirty="0" err="1" smtClean="0"/>
              <a:t>Learn</a:t>
            </a:r>
            <a:r>
              <a:rPr lang="fr-CA" sz="4800" dirty="0" smtClean="0"/>
              <a:t> in a </a:t>
            </a:r>
            <a:r>
              <a:rPr lang="fr-CA" sz="4800" dirty="0" err="1" smtClean="0"/>
              <a:t>cMOOC</a:t>
            </a:r>
            <a:endParaRPr lang="en-US" sz="4800" dirty="0"/>
          </a:p>
        </p:txBody>
      </p:sp>
      <p:pic>
        <p:nvPicPr>
          <p:cNvPr id="4" name="Picture 3" descr="Screen shot 2012-03-11 at 11.52.4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1855" y="1525189"/>
            <a:ext cx="5624529" cy="3478987"/>
          </a:xfrm>
          <a:prstGeom prst="rect">
            <a:avLst/>
          </a:prstGeom>
        </p:spPr>
      </p:pic>
      <p:sp>
        <p:nvSpPr>
          <p:cNvPr id="5" name="Rectangle 4"/>
          <p:cNvSpPr/>
          <p:nvPr/>
        </p:nvSpPr>
        <p:spPr>
          <a:xfrm>
            <a:off x="1991544" y="6309320"/>
            <a:ext cx="3190056" cy="523220"/>
          </a:xfrm>
          <a:prstGeom prst="rect">
            <a:avLst/>
          </a:prstGeom>
        </p:spPr>
        <p:txBody>
          <a:bodyPr wrap="square">
            <a:spAutoFit/>
          </a:bodyPr>
          <a:lstStyle/>
          <a:p>
            <a:r>
              <a:rPr lang="en-US" sz="1400" dirty="0">
                <a:hlinkClick r:id="rId3"/>
              </a:rPr>
              <a:t>http://www.tonybates.ca/2012/03/03/more-reflections-on-moocs-and-mitx/</a:t>
            </a:r>
            <a:r>
              <a:rPr lang="en-US" sz="1400" dirty="0"/>
              <a:t> </a:t>
            </a:r>
          </a:p>
        </p:txBody>
      </p:sp>
      <p:sp>
        <p:nvSpPr>
          <p:cNvPr id="6" name="Rectangle 5"/>
          <p:cNvSpPr/>
          <p:nvPr/>
        </p:nvSpPr>
        <p:spPr>
          <a:xfrm>
            <a:off x="838200" y="5165610"/>
            <a:ext cx="10085614" cy="1200329"/>
          </a:xfrm>
          <a:prstGeom prst="rect">
            <a:avLst/>
          </a:prstGeom>
          <a:solidFill>
            <a:schemeClr val="bg1"/>
          </a:solidFill>
        </p:spPr>
        <p:txBody>
          <a:bodyPr wrap="square">
            <a:spAutoFit/>
          </a:bodyPr>
          <a:lstStyle/>
          <a:p>
            <a:r>
              <a:rPr lang="fr-FR" sz="3600" dirty="0" smtClean="0">
                <a:latin typeface="+mj-lt"/>
              </a:rPr>
              <a:t>Learning </a:t>
            </a:r>
            <a:r>
              <a:rPr lang="fr-FR" sz="3600" dirty="0" err="1" smtClean="0">
                <a:latin typeface="+mj-lt"/>
              </a:rPr>
              <a:t>is</a:t>
            </a:r>
            <a:r>
              <a:rPr lang="fr-FR" sz="3600" dirty="0" smtClean="0">
                <a:latin typeface="+mj-lt"/>
              </a:rPr>
              <a:t> a </a:t>
            </a:r>
            <a:r>
              <a:rPr lang="fr-FR" sz="3600" dirty="0" err="1">
                <a:latin typeface="+mj-lt"/>
              </a:rPr>
              <a:t>process</a:t>
            </a:r>
            <a:r>
              <a:rPr lang="fr-FR" sz="3600" dirty="0">
                <a:latin typeface="+mj-lt"/>
              </a:rPr>
              <a:t> of immersion </a:t>
            </a:r>
            <a:r>
              <a:rPr lang="fr-FR" sz="3600" dirty="0" err="1">
                <a:latin typeface="+mj-lt"/>
              </a:rPr>
              <a:t>into</a:t>
            </a:r>
            <a:r>
              <a:rPr lang="fr-FR" sz="3600" dirty="0">
                <a:latin typeface="+mj-lt"/>
              </a:rPr>
              <a:t> a </a:t>
            </a:r>
            <a:r>
              <a:rPr lang="fr-FR" sz="3600" dirty="0" err="1">
                <a:latin typeface="+mj-lt"/>
              </a:rPr>
              <a:t>knowing</a:t>
            </a:r>
            <a:r>
              <a:rPr lang="fr-FR" sz="3600" dirty="0">
                <a:latin typeface="+mj-lt"/>
              </a:rPr>
              <a:t> </a:t>
            </a:r>
            <a:r>
              <a:rPr lang="fr-FR" sz="3600" dirty="0" err="1">
                <a:latin typeface="+mj-lt"/>
              </a:rPr>
              <a:t>community</a:t>
            </a:r>
            <a:endParaRPr lang="en-US" sz="3600" dirty="0">
              <a:latin typeface="+mj-lt"/>
            </a:endParaRPr>
          </a:p>
        </p:txBody>
      </p:sp>
      <p:pic>
        <p:nvPicPr>
          <p:cNvPr id="5122" name="Picture 2" descr="https://www.technologyreview.com/i/images/skypetranslatorx299.gif?sw=118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295411" y="1525189"/>
            <a:ext cx="3489499" cy="348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71567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1. Learning is </a:t>
            </a:r>
            <a:r>
              <a:rPr lang="en-CA" dirty="0" smtClean="0"/>
              <a:t>Personal</a:t>
            </a:r>
            <a:endParaRPr lang="en-CA" dirty="0"/>
          </a:p>
        </p:txBody>
      </p:sp>
      <p:pic>
        <p:nvPicPr>
          <p:cNvPr id="2050" name="Picture 2" descr="https://johnenglish16.files.wordpress.com/2015/02/keyboardcat.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784959" y="1690688"/>
            <a:ext cx="6410318" cy="4647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79489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800" dirty="0" smtClean="0"/>
              <a:t>MOOC Design</a:t>
            </a:r>
            <a:endParaRPr lang="en-CA" sz="4800" dirty="0"/>
          </a:p>
        </p:txBody>
      </p:sp>
      <p:sp>
        <p:nvSpPr>
          <p:cNvPr id="3" name="Content Placeholder 2"/>
          <p:cNvSpPr>
            <a:spLocks noGrp="1"/>
          </p:cNvSpPr>
          <p:nvPr>
            <p:ph idx="1"/>
          </p:nvPr>
        </p:nvSpPr>
        <p:spPr/>
        <p:txBody>
          <a:bodyPr/>
          <a:lstStyle/>
          <a:p>
            <a:r>
              <a:rPr lang="en-CA" sz="4000" dirty="0" smtClean="0">
                <a:latin typeface="+mj-lt"/>
              </a:rPr>
              <a:t>Course structure – a series of topics</a:t>
            </a:r>
          </a:p>
          <a:p>
            <a:pPr lvl="1"/>
            <a:r>
              <a:rPr lang="en-CA" sz="3600" dirty="0" smtClean="0">
                <a:latin typeface="+mj-lt"/>
              </a:rPr>
              <a:t>The instructors will not ‘teach’ the topics, they ‘investigate’ or ‘work through’ the topics (model and demonstrate)</a:t>
            </a:r>
          </a:p>
          <a:p>
            <a:pPr lvl="2"/>
            <a:endParaRPr lang="en-CA" dirty="0"/>
          </a:p>
        </p:txBody>
      </p:sp>
      <p:pic>
        <p:nvPicPr>
          <p:cNvPr id="4" name="Picture 3"/>
          <p:cNvPicPr>
            <a:picLocks noChangeAspect="1"/>
          </p:cNvPicPr>
          <p:nvPr/>
        </p:nvPicPr>
        <p:blipFill>
          <a:blip r:embed="rId2"/>
          <a:stretch>
            <a:fillRect/>
          </a:stretch>
        </p:blipFill>
        <p:spPr>
          <a:xfrm>
            <a:off x="956930" y="3912890"/>
            <a:ext cx="5640018" cy="2786618"/>
          </a:xfrm>
          <a:prstGeom prst="rect">
            <a:avLst/>
          </a:prstGeom>
        </p:spPr>
      </p:pic>
    </p:spTree>
    <p:extLst>
      <p:ext uri="{BB962C8B-B14F-4D97-AF65-F5344CB8AC3E}">
        <p14:creationId xmlns:p14="http://schemas.microsoft.com/office/powerpoint/2010/main" val="1760866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 Focus on Exploration</a:t>
            </a:r>
            <a:endParaRPr lang="en-CA" dirty="0"/>
          </a:p>
        </p:txBody>
      </p:sp>
      <p:pic>
        <p:nvPicPr>
          <p:cNvPr id="6146" name="Picture 2" descr="https://secure.static.tumblr.com/162b71179afba574dee403ed28daa772/feqh06e/hqHn9hkne/tumblr_static_filename_640_v2.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57241" y="1690688"/>
            <a:ext cx="6261342" cy="385834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bestanimations.com/Earth&amp;Space/astronaut-in-space-animation-5.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520878" y="1013272"/>
            <a:ext cx="3401817" cy="4535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83681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Cindy Moss: STEM is a Culture</a:t>
            </a:r>
            <a:endParaRPr lang="en-CA" dirty="0"/>
          </a:p>
        </p:txBody>
      </p:sp>
      <p:sp>
        <p:nvSpPr>
          <p:cNvPr id="4" name="AutoShape 2" descr="https://photos-3.dropbox.com/t/2/AACzHNze36dbxBB-OIJBBqYssKMweG1SNBkOzFq5IZjXGg/12/19349249/jpeg/32x32/1/_/1/2/20160416_091048.jpg/EOGyvQ4Yl1ggAigC/F4S_Uf0DvFyztMlePQ3o1QpNILVz7ngVVySSjWBhekY?size_mode=5"/>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5" name="Picture 4"/>
          <p:cNvPicPr>
            <a:picLocks noChangeAspect="1"/>
          </p:cNvPicPr>
          <p:nvPr/>
        </p:nvPicPr>
        <p:blipFill>
          <a:blip r:embed="rId2"/>
          <a:stretch>
            <a:fillRect/>
          </a:stretch>
        </p:blipFill>
        <p:spPr>
          <a:xfrm>
            <a:off x="1761146" y="1454780"/>
            <a:ext cx="7667625" cy="5000625"/>
          </a:xfrm>
          <a:prstGeom prst="rect">
            <a:avLst/>
          </a:prstGeom>
        </p:spPr>
      </p:pic>
    </p:spTree>
    <p:extLst>
      <p:ext uri="{BB962C8B-B14F-4D97-AF65-F5344CB8AC3E}">
        <p14:creationId xmlns:p14="http://schemas.microsoft.com/office/powerpoint/2010/main" val="521004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Learning is a form of recognition</a:t>
            </a:r>
            <a:endParaRPr lang="en-CA" dirty="0"/>
          </a:p>
        </p:txBody>
      </p:sp>
      <p:sp>
        <p:nvSpPr>
          <p:cNvPr id="3" name="Content Placeholder 2"/>
          <p:cNvSpPr>
            <a:spLocks noGrp="1"/>
          </p:cNvSpPr>
          <p:nvPr>
            <p:ph idx="1"/>
          </p:nvPr>
        </p:nvSpPr>
        <p:spPr>
          <a:xfrm>
            <a:off x="3969156" y="1690690"/>
            <a:ext cx="6698845" cy="4187487"/>
          </a:xfrm>
        </p:spPr>
        <p:txBody>
          <a:bodyPr>
            <a:noAutofit/>
          </a:bodyPr>
          <a:lstStyle/>
          <a:p>
            <a:r>
              <a:rPr lang="en-CA" sz="3200" dirty="0">
                <a:latin typeface="+mj-lt"/>
              </a:rPr>
              <a:t>It’s what we do naturally, as humans, from the day we are born</a:t>
            </a:r>
          </a:p>
          <a:p>
            <a:r>
              <a:rPr lang="en-CA" sz="3200" dirty="0">
                <a:latin typeface="+mj-lt"/>
              </a:rPr>
              <a:t>And it’s something that grows and evolves into a complex set of basic literacies, including pattern recognition, critical thinking, action and behaviour, awareness of context, inference and imagination, and change (the ‘critical literacies’)</a:t>
            </a:r>
          </a:p>
        </p:txBody>
      </p:sp>
      <p:pic>
        <p:nvPicPr>
          <p:cNvPr id="5" name="Picture 4"/>
          <p:cNvPicPr>
            <a:picLocks noChangeAspect="1"/>
          </p:cNvPicPr>
          <p:nvPr/>
        </p:nvPicPr>
        <p:blipFill>
          <a:blip r:embed="rId2"/>
          <a:stretch>
            <a:fillRect/>
          </a:stretch>
        </p:blipFill>
        <p:spPr>
          <a:xfrm>
            <a:off x="1187645" y="1803985"/>
            <a:ext cx="2432067" cy="4308058"/>
          </a:xfrm>
          <a:prstGeom prst="rect">
            <a:avLst/>
          </a:prstGeom>
        </p:spPr>
      </p:pic>
      <p:sp>
        <p:nvSpPr>
          <p:cNvPr id="7" name="Rectangle 6"/>
          <p:cNvSpPr/>
          <p:nvPr/>
        </p:nvSpPr>
        <p:spPr>
          <a:xfrm>
            <a:off x="4186989" y="5927377"/>
            <a:ext cx="8566484" cy="369332"/>
          </a:xfrm>
          <a:prstGeom prst="rect">
            <a:avLst/>
          </a:prstGeom>
        </p:spPr>
        <p:txBody>
          <a:bodyPr wrap="square">
            <a:spAutoFit/>
          </a:bodyPr>
          <a:lstStyle/>
          <a:p>
            <a:r>
              <a:rPr lang="en-CA" dirty="0" smtClean="0">
                <a:hlinkClick r:id="rId3"/>
              </a:rPr>
              <a:t>http://halfanhour.blogspot.de/2014/11/knowledge-as-recognition.html</a:t>
            </a:r>
            <a:r>
              <a:rPr lang="en-CA" dirty="0" smtClean="0"/>
              <a:t> </a:t>
            </a:r>
            <a:endParaRPr lang="en-CA" dirty="0"/>
          </a:p>
        </p:txBody>
      </p:sp>
    </p:spTree>
    <p:extLst>
      <p:ext uri="{BB962C8B-B14F-4D97-AF65-F5344CB8AC3E}">
        <p14:creationId xmlns:p14="http://schemas.microsoft.com/office/powerpoint/2010/main" val="26272210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334000"/>
            <a:ext cx="8229600" cy="1066800"/>
          </a:xfrm>
          <a:solidFill>
            <a:schemeClr val="bg1"/>
          </a:solidFill>
        </p:spPr>
        <p:txBody>
          <a:bodyPr>
            <a:normAutofit fontScale="90000"/>
          </a:bodyPr>
          <a:lstStyle/>
          <a:p>
            <a:r>
              <a:rPr lang="en-CA" dirty="0" smtClean="0"/>
              <a:t>It </a:t>
            </a:r>
            <a:r>
              <a:rPr lang="en-CA" dirty="0"/>
              <a:t>is essential to immerse oneself in the day-to-day activities and culture of the people who speak it.</a:t>
            </a:r>
            <a:br>
              <a:rPr lang="en-CA" dirty="0"/>
            </a:br>
            <a:endParaRPr lang="en-US" dirty="0"/>
          </a:p>
        </p:txBody>
      </p:sp>
      <p:sp>
        <p:nvSpPr>
          <p:cNvPr id="3" name="Content Placeholder 2"/>
          <p:cNvSpPr>
            <a:spLocks noGrp="1"/>
          </p:cNvSpPr>
          <p:nvPr>
            <p:ph idx="1"/>
          </p:nvPr>
        </p:nvSpPr>
        <p:spPr>
          <a:xfrm>
            <a:off x="1981200" y="457201"/>
            <a:ext cx="8229600" cy="4525963"/>
          </a:xfrm>
        </p:spPr>
        <p:txBody>
          <a:bodyPr/>
          <a:lstStyle/>
          <a:p>
            <a:endParaRPr lang="en-US" dirty="0"/>
          </a:p>
        </p:txBody>
      </p:sp>
      <p:sp>
        <p:nvSpPr>
          <p:cNvPr id="4" name="Rectangle 3"/>
          <p:cNvSpPr/>
          <p:nvPr/>
        </p:nvSpPr>
        <p:spPr>
          <a:xfrm>
            <a:off x="1981200" y="6477000"/>
            <a:ext cx="4572000" cy="261610"/>
          </a:xfrm>
          <a:prstGeom prst="rect">
            <a:avLst/>
          </a:prstGeom>
        </p:spPr>
        <p:txBody>
          <a:bodyPr>
            <a:spAutoFit/>
          </a:bodyPr>
          <a:lstStyle/>
          <a:p>
            <a:r>
              <a:rPr lang="en-US" sz="1100" dirty="0"/>
              <a:t>Image: </a:t>
            </a:r>
            <a:r>
              <a:rPr lang="en-US" sz="1100" dirty="0">
                <a:hlinkClick r:id="rId3"/>
              </a:rPr>
              <a:t>http://www.tumblr.com/tagged/tumblr%20language</a:t>
            </a:r>
            <a:r>
              <a:rPr lang="en-US" sz="1100" dirty="0"/>
              <a:t> </a:t>
            </a:r>
          </a:p>
        </p:txBody>
      </p:sp>
      <p:pic>
        <p:nvPicPr>
          <p:cNvPr id="11266" name="Picture 2" descr="imag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1143001"/>
            <a:ext cx="4762500" cy="309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467046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5181600"/>
            <a:ext cx="9144000" cy="1066800"/>
          </a:xfrm>
          <a:solidFill>
            <a:schemeClr val="bg1"/>
          </a:solidFill>
        </p:spPr>
        <p:txBody>
          <a:bodyPr>
            <a:normAutofit fontScale="90000"/>
          </a:bodyPr>
          <a:lstStyle/>
          <a:p>
            <a:r>
              <a:rPr lang="en-CA" dirty="0" smtClean="0"/>
              <a:t>Each </a:t>
            </a:r>
            <a:r>
              <a:rPr lang="en-CA" dirty="0"/>
              <a:t>person creates their own perspective on the material by selecting what seems important to them.</a:t>
            </a:r>
            <a:br>
              <a:rPr lang="en-CA" dirty="0"/>
            </a:br>
            <a:endParaRPr lang="en-US" dirty="0"/>
          </a:p>
        </p:txBody>
      </p:sp>
      <p:pic>
        <p:nvPicPr>
          <p:cNvPr id="12290" name="Picture 2" descr="http://g.virbcdn.com/_f/files/resize_1024x1365/ff/FileItem-219969-MostMercilessmuseta3.gif"/>
          <p:cNvPicPr>
            <a:picLocks noGrp="1" noChangeAspect="1" noChangeArrowheads="1" noCro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739390" y="1047591"/>
            <a:ext cx="6713220" cy="334518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981200" y="6477000"/>
            <a:ext cx="4572000" cy="261610"/>
          </a:xfrm>
          <a:prstGeom prst="rect">
            <a:avLst/>
          </a:prstGeom>
        </p:spPr>
        <p:txBody>
          <a:bodyPr>
            <a:spAutoFit/>
          </a:bodyPr>
          <a:lstStyle/>
          <a:p>
            <a:r>
              <a:rPr lang="en-US" sz="1100" dirty="0"/>
              <a:t>Image: </a:t>
            </a:r>
            <a:r>
              <a:rPr lang="en-US" sz="1100" dirty="0">
                <a:hlinkClick r:id="rId4"/>
              </a:rPr>
              <a:t>http://melindarsmith.com/most-merciless-muse</a:t>
            </a:r>
            <a:r>
              <a:rPr lang="en-US" sz="1100" dirty="0"/>
              <a:t> </a:t>
            </a:r>
          </a:p>
        </p:txBody>
      </p:sp>
      <p:sp>
        <p:nvSpPr>
          <p:cNvPr id="3" name="Rectangle 2"/>
          <p:cNvSpPr/>
          <p:nvPr/>
        </p:nvSpPr>
        <p:spPr>
          <a:xfrm>
            <a:off x="1992259" y="240051"/>
            <a:ext cx="2914516" cy="769441"/>
          </a:xfrm>
          <a:prstGeom prst="rect">
            <a:avLst/>
          </a:prstGeom>
        </p:spPr>
        <p:txBody>
          <a:bodyPr wrap="none">
            <a:spAutoFit/>
          </a:bodyPr>
          <a:lstStyle/>
          <a:p>
            <a:r>
              <a:rPr lang="fr-CA" sz="4400" dirty="0" err="1">
                <a:latin typeface="+mj-lt"/>
              </a:rPr>
              <a:t>Aggregation</a:t>
            </a:r>
            <a:endParaRPr lang="en-CA" sz="4400" dirty="0">
              <a:latin typeface="+mj-lt"/>
            </a:endParaRPr>
          </a:p>
        </p:txBody>
      </p:sp>
    </p:spTree>
    <p:extLst>
      <p:ext uri="{BB962C8B-B14F-4D97-AF65-F5344CB8AC3E}">
        <p14:creationId xmlns:p14="http://schemas.microsoft.com/office/powerpoint/2010/main" val="167037997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tatic.alodj.com/avatar/DJ-Pro.gif"/>
          <p:cNvPicPr>
            <a:picLocks noGrp="1" noChangeAspect="1" noChangeArrowheads="1" noCro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09800" y="1024134"/>
            <a:ext cx="6448516" cy="362406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09799" y="5029200"/>
            <a:ext cx="9101203" cy="1066800"/>
          </a:xfrm>
          <a:solidFill>
            <a:schemeClr val="bg1"/>
          </a:solidFill>
        </p:spPr>
        <p:txBody>
          <a:bodyPr>
            <a:normAutofit fontScale="90000"/>
          </a:bodyPr>
          <a:lstStyle/>
          <a:p>
            <a:r>
              <a:rPr lang="en-CA" dirty="0"/>
              <a:t>What we are encouraging here especially is a mixing of diverse cultures. </a:t>
            </a:r>
            <a:endParaRPr lang="en-US" dirty="0"/>
          </a:p>
        </p:txBody>
      </p:sp>
      <p:sp>
        <p:nvSpPr>
          <p:cNvPr id="4" name="Rectangle 3"/>
          <p:cNvSpPr/>
          <p:nvPr/>
        </p:nvSpPr>
        <p:spPr>
          <a:xfrm>
            <a:off x="1981200" y="6477000"/>
            <a:ext cx="4572000" cy="261610"/>
          </a:xfrm>
          <a:prstGeom prst="rect">
            <a:avLst/>
          </a:prstGeom>
        </p:spPr>
        <p:txBody>
          <a:bodyPr>
            <a:spAutoFit/>
          </a:bodyPr>
          <a:lstStyle/>
          <a:p>
            <a:r>
              <a:rPr lang="en-US" sz="1100" dirty="0"/>
              <a:t>Image: </a:t>
            </a:r>
            <a:r>
              <a:rPr lang="en-US" sz="1100" dirty="0">
                <a:hlinkClick r:id="rId4"/>
              </a:rPr>
              <a:t>http://alodj.com/viet-remix-hay-khoc-di-em-remix-2013-s195.html</a:t>
            </a:r>
            <a:r>
              <a:rPr lang="en-US" sz="1100" dirty="0"/>
              <a:t> </a:t>
            </a:r>
          </a:p>
        </p:txBody>
      </p:sp>
      <p:sp>
        <p:nvSpPr>
          <p:cNvPr id="3" name="Rectangle 2"/>
          <p:cNvSpPr/>
          <p:nvPr/>
        </p:nvSpPr>
        <p:spPr>
          <a:xfrm>
            <a:off x="2193072" y="228601"/>
            <a:ext cx="2407710" cy="769441"/>
          </a:xfrm>
          <a:prstGeom prst="rect">
            <a:avLst/>
          </a:prstGeom>
        </p:spPr>
        <p:txBody>
          <a:bodyPr wrap="none">
            <a:spAutoFit/>
          </a:bodyPr>
          <a:lstStyle/>
          <a:p>
            <a:r>
              <a:rPr lang="fr-CA" sz="4400" dirty="0" err="1">
                <a:latin typeface="+mj-lt"/>
              </a:rPr>
              <a:t>Remixing</a:t>
            </a:r>
            <a:r>
              <a:rPr lang="fr-CA" sz="4400" dirty="0">
                <a:latin typeface="+mj-lt"/>
              </a:rPr>
              <a:t> </a:t>
            </a:r>
            <a:endParaRPr lang="en-CA" sz="4400" dirty="0">
              <a:latin typeface="+mj-lt"/>
            </a:endParaRPr>
          </a:p>
        </p:txBody>
      </p:sp>
    </p:spTree>
    <p:extLst>
      <p:ext uri="{BB962C8B-B14F-4D97-AF65-F5344CB8AC3E}">
        <p14:creationId xmlns:p14="http://schemas.microsoft.com/office/powerpoint/2010/main" val="23222197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8371" y="5029200"/>
            <a:ext cx="8229600" cy="1066800"/>
          </a:xfrm>
          <a:solidFill>
            <a:schemeClr val="bg1"/>
          </a:solidFill>
        </p:spPr>
        <p:txBody>
          <a:bodyPr>
            <a:normAutofit fontScale="90000"/>
          </a:bodyPr>
          <a:lstStyle/>
          <a:p>
            <a:r>
              <a:rPr lang="en-CA" dirty="0"/>
              <a:t>Learning is not simply a process of reception and filtering. </a:t>
            </a:r>
            <a:endParaRPr lang="en-US" dirty="0"/>
          </a:p>
        </p:txBody>
      </p:sp>
      <p:pic>
        <p:nvPicPr>
          <p:cNvPr id="14338" name="Picture 2" descr="http://medias.omgif.net/wp-content/uploads/2011/03/Im-listening.gif"/>
          <p:cNvPicPr>
            <a:picLocks noGrp="1" noChangeAspect="1" noChangeArrowheads="1" noCro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021693" y="1286115"/>
            <a:ext cx="5931657" cy="333359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981200" y="6477000"/>
            <a:ext cx="8001000" cy="261610"/>
          </a:xfrm>
          <a:prstGeom prst="rect">
            <a:avLst/>
          </a:prstGeom>
        </p:spPr>
        <p:txBody>
          <a:bodyPr wrap="square">
            <a:spAutoFit/>
          </a:bodyPr>
          <a:lstStyle/>
          <a:p>
            <a:r>
              <a:rPr lang="en-US" sz="1100" dirty="0"/>
              <a:t>Image: </a:t>
            </a:r>
            <a:r>
              <a:rPr lang="en-US" sz="1100" dirty="0">
                <a:hlinkClick r:id="rId4"/>
              </a:rPr>
              <a:t>http://lifeinauthoring.tumblr.com/post/50495928196/why-does-my-editor-joke-about-on-twitter-with-his-other</a:t>
            </a:r>
            <a:r>
              <a:rPr lang="en-US" sz="1100" dirty="0"/>
              <a:t> </a:t>
            </a:r>
          </a:p>
        </p:txBody>
      </p:sp>
      <p:sp>
        <p:nvSpPr>
          <p:cNvPr id="3" name="Rectangle 2"/>
          <p:cNvSpPr/>
          <p:nvPr/>
        </p:nvSpPr>
        <p:spPr>
          <a:xfrm>
            <a:off x="6934201" y="311926"/>
            <a:ext cx="2750497" cy="769441"/>
          </a:xfrm>
          <a:prstGeom prst="rect">
            <a:avLst/>
          </a:prstGeom>
        </p:spPr>
        <p:txBody>
          <a:bodyPr wrap="none">
            <a:spAutoFit/>
          </a:bodyPr>
          <a:lstStyle/>
          <a:p>
            <a:r>
              <a:rPr lang="fr-CA" sz="4400" dirty="0">
                <a:latin typeface="+mj-lt"/>
              </a:rPr>
              <a:t>Adaptation</a:t>
            </a:r>
            <a:endParaRPr lang="en-CA" dirty="0">
              <a:latin typeface="+mj-lt"/>
            </a:endParaRPr>
          </a:p>
        </p:txBody>
      </p:sp>
    </p:spTree>
    <p:extLst>
      <p:ext uri="{BB962C8B-B14F-4D97-AF65-F5344CB8AC3E}">
        <p14:creationId xmlns:p14="http://schemas.microsoft.com/office/powerpoint/2010/main" val="419571838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9374" y="5410200"/>
            <a:ext cx="8229600" cy="1066800"/>
          </a:xfrm>
          <a:solidFill>
            <a:schemeClr val="bg1"/>
          </a:solidFill>
        </p:spPr>
        <p:txBody>
          <a:bodyPr>
            <a:normAutofit fontScale="90000"/>
          </a:bodyPr>
          <a:lstStyle/>
          <a:p>
            <a:r>
              <a:rPr lang="en-CA" dirty="0"/>
              <a:t>S</a:t>
            </a:r>
            <a:r>
              <a:rPr lang="en-CA" dirty="0" smtClean="0"/>
              <a:t>haring </a:t>
            </a:r>
            <a:r>
              <a:rPr lang="en-CA" dirty="0"/>
              <a:t>in public is harder. </a:t>
            </a:r>
            <a:br>
              <a:rPr lang="en-CA" dirty="0"/>
            </a:br>
            <a:r>
              <a:rPr lang="en-CA" dirty="0"/>
              <a:t>But it's better. </a:t>
            </a:r>
            <a:endParaRPr lang="en-US" dirty="0"/>
          </a:p>
        </p:txBody>
      </p:sp>
      <p:sp>
        <p:nvSpPr>
          <p:cNvPr id="3" name="Content Placeholder 2"/>
          <p:cNvSpPr>
            <a:spLocks noGrp="1"/>
          </p:cNvSpPr>
          <p:nvPr>
            <p:ph idx="1"/>
          </p:nvPr>
        </p:nvSpPr>
        <p:spPr>
          <a:xfrm>
            <a:off x="1981200" y="457201"/>
            <a:ext cx="8229600" cy="4525963"/>
          </a:xfrm>
        </p:spPr>
        <p:txBody>
          <a:bodyPr/>
          <a:lstStyle/>
          <a:p>
            <a:pPr marL="0" indent="0">
              <a:buNone/>
            </a:pPr>
            <a:endParaRPr lang="en-US" dirty="0"/>
          </a:p>
        </p:txBody>
      </p:sp>
      <p:sp>
        <p:nvSpPr>
          <p:cNvPr id="4" name="Rectangle 3"/>
          <p:cNvSpPr/>
          <p:nvPr/>
        </p:nvSpPr>
        <p:spPr>
          <a:xfrm>
            <a:off x="1981200" y="6477000"/>
            <a:ext cx="8001000" cy="261610"/>
          </a:xfrm>
          <a:prstGeom prst="rect">
            <a:avLst/>
          </a:prstGeom>
        </p:spPr>
        <p:txBody>
          <a:bodyPr wrap="square">
            <a:spAutoFit/>
          </a:bodyPr>
          <a:lstStyle/>
          <a:p>
            <a:r>
              <a:rPr lang="en-US" sz="1100" dirty="0"/>
              <a:t>Image: </a:t>
            </a:r>
            <a:r>
              <a:rPr lang="en-US" sz="1100" dirty="0">
                <a:hlinkClick r:id="rId3"/>
              </a:rPr>
              <a:t>http://im9.eu/animation/publish-how-the-net-works</a:t>
            </a:r>
            <a:r>
              <a:rPr lang="en-US" sz="1100" dirty="0"/>
              <a:t> </a:t>
            </a:r>
          </a:p>
        </p:txBody>
      </p:sp>
      <p:pic>
        <p:nvPicPr>
          <p:cNvPr id="15362" name="Picture 2" descr="http://a.im9.eu/publish-how-the-net-works.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03555" y="457201"/>
            <a:ext cx="4762500" cy="48768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085282" y="381000"/>
            <a:ext cx="3603163" cy="1446550"/>
          </a:xfrm>
          <a:prstGeom prst="rect">
            <a:avLst/>
          </a:prstGeom>
        </p:spPr>
        <p:txBody>
          <a:bodyPr wrap="square">
            <a:spAutoFit/>
          </a:bodyPr>
          <a:lstStyle/>
          <a:p>
            <a:r>
              <a:rPr lang="fr-CA" sz="4400" dirty="0" err="1">
                <a:latin typeface="+mj-lt"/>
              </a:rPr>
              <a:t>Feeding</a:t>
            </a:r>
            <a:r>
              <a:rPr lang="fr-CA" sz="4400" dirty="0">
                <a:latin typeface="+mj-lt"/>
              </a:rPr>
              <a:t> </a:t>
            </a:r>
            <a:r>
              <a:rPr lang="fr-CA" sz="4400" dirty="0" err="1">
                <a:latin typeface="+mj-lt"/>
              </a:rPr>
              <a:t>Forward</a:t>
            </a:r>
            <a:endParaRPr lang="en-CA" sz="4400" dirty="0">
              <a:latin typeface="+mj-lt"/>
            </a:endParaRPr>
          </a:p>
        </p:txBody>
      </p:sp>
    </p:spTree>
    <p:extLst>
      <p:ext uri="{BB962C8B-B14F-4D97-AF65-F5344CB8AC3E}">
        <p14:creationId xmlns:p14="http://schemas.microsoft.com/office/powerpoint/2010/main" val="14381156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gRSShopper</a:t>
            </a:r>
            <a:endParaRPr lang="en-US" dirty="0"/>
          </a:p>
        </p:txBody>
      </p:sp>
      <p:pic>
        <p:nvPicPr>
          <p:cNvPr id="5" name="Content Placeholder 4"/>
          <p:cNvPicPr>
            <a:picLocks noGrp="1" noChangeAspect="1"/>
          </p:cNvPicPr>
          <p:nvPr>
            <p:ph idx="1"/>
          </p:nvPr>
        </p:nvPicPr>
        <p:blipFill rotWithShape="1">
          <a:blip r:embed="rId2"/>
          <a:srcRect t="3160" b="18498"/>
          <a:stretch/>
        </p:blipFill>
        <p:spPr/>
      </p:pic>
      <p:sp>
        <p:nvSpPr>
          <p:cNvPr id="3" name="TextBox 2"/>
          <p:cNvSpPr txBox="1"/>
          <p:nvPr/>
        </p:nvSpPr>
        <p:spPr>
          <a:xfrm>
            <a:off x="6744072" y="6093296"/>
            <a:ext cx="3384376" cy="369332"/>
          </a:xfrm>
          <a:prstGeom prst="rect">
            <a:avLst/>
          </a:prstGeom>
          <a:noFill/>
        </p:spPr>
        <p:txBody>
          <a:bodyPr wrap="square" rtlCol="0">
            <a:spAutoFit/>
          </a:bodyPr>
          <a:lstStyle/>
          <a:p>
            <a:r>
              <a:rPr lang="fr-CA" dirty="0">
                <a:hlinkClick r:id="rId3"/>
              </a:rPr>
              <a:t>http://grsshopper.downes.ca</a:t>
            </a:r>
            <a:r>
              <a:rPr lang="fr-CA" dirty="0"/>
              <a:t> </a:t>
            </a:r>
            <a:endParaRPr lang="en-US" dirty="0"/>
          </a:p>
        </p:txBody>
      </p:sp>
    </p:spTree>
    <p:extLst>
      <p:ext uri="{BB962C8B-B14F-4D97-AF65-F5344CB8AC3E}">
        <p14:creationId xmlns:p14="http://schemas.microsoft.com/office/powerpoint/2010/main" val="1249357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dynomitedynamometer.com/images/misc/explaining_something_PA_5027.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97285" y="1048464"/>
            <a:ext cx="2266950" cy="298132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CA" dirty="0" smtClean="0"/>
              <a:t>Standardized Learning</a:t>
            </a:r>
            <a:endParaRPr lang="en-CA" dirty="0"/>
          </a:p>
        </p:txBody>
      </p:sp>
      <p:pic>
        <p:nvPicPr>
          <p:cNvPr id="4" name="Picture 3"/>
          <p:cNvPicPr>
            <a:picLocks noChangeAspect="1"/>
          </p:cNvPicPr>
          <p:nvPr/>
        </p:nvPicPr>
        <p:blipFill>
          <a:blip r:embed="rId3"/>
          <a:stretch>
            <a:fillRect/>
          </a:stretch>
        </p:blipFill>
        <p:spPr>
          <a:xfrm>
            <a:off x="838200" y="1690688"/>
            <a:ext cx="4507668" cy="1598218"/>
          </a:xfrm>
          <a:prstGeom prst="rect">
            <a:avLst/>
          </a:prstGeom>
        </p:spPr>
      </p:pic>
      <p:sp>
        <p:nvSpPr>
          <p:cNvPr id="5" name="Rectangle 4"/>
          <p:cNvSpPr/>
          <p:nvPr/>
        </p:nvSpPr>
        <p:spPr>
          <a:xfrm>
            <a:off x="1116382" y="3725004"/>
            <a:ext cx="9959235" cy="2862322"/>
          </a:xfrm>
          <a:prstGeom prst="rect">
            <a:avLst/>
          </a:prstGeom>
        </p:spPr>
        <p:txBody>
          <a:bodyPr wrap="square">
            <a:spAutoFit/>
          </a:bodyPr>
          <a:lstStyle/>
          <a:p>
            <a:r>
              <a:rPr lang="en-CA" sz="3600" dirty="0">
                <a:latin typeface="+mj-lt"/>
              </a:rPr>
              <a:t>The Standards’ refers to all elements of the design </a:t>
            </a:r>
            <a:r>
              <a:rPr lang="en-CA" sz="3600" dirty="0" smtClean="0">
                <a:latin typeface="+mj-lt"/>
              </a:rPr>
              <a:t>– the </a:t>
            </a:r>
            <a:r>
              <a:rPr lang="en-CA" sz="3600" dirty="0">
                <a:latin typeface="+mj-lt"/>
              </a:rPr>
              <a:t>wording of domain headings, </a:t>
            </a:r>
            <a:r>
              <a:rPr lang="en-CA" sz="3600" dirty="0" smtClean="0">
                <a:latin typeface="+mj-lt"/>
              </a:rPr>
              <a:t>cluster headings</a:t>
            </a:r>
            <a:r>
              <a:rPr lang="en-CA" sz="3600" dirty="0">
                <a:latin typeface="+mj-lt"/>
              </a:rPr>
              <a:t>, </a:t>
            </a:r>
            <a:r>
              <a:rPr lang="en-CA" sz="3600" dirty="0" smtClean="0">
                <a:latin typeface="+mj-lt"/>
              </a:rPr>
              <a:t>and </a:t>
            </a:r>
            <a:r>
              <a:rPr lang="en-CA" sz="3600" dirty="0">
                <a:latin typeface="+mj-lt"/>
              </a:rPr>
              <a:t>individual </a:t>
            </a:r>
            <a:r>
              <a:rPr lang="en-CA" sz="3600" dirty="0" smtClean="0">
                <a:latin typeface="+mj-lt"/>
              </a:rPr>
              <a:t>statements… </a:t>
            </a:r>
            <a:r>
              <a:rPr lang="en-CA" sz="3600" dirty="0">
                <a:latin typeface="+mj-lt"/>
              </a:rPr>
              <a:t>The pieces are designed to fit together, and the standards document </a:t>
            </a:r>
            <a:r>
              <a:rPr lang="en-CA" sz="3600" dirty="0" smtClean="0">
                <a:latin typeface="+mj-lt"/>
              </a:rPr>
              <a:t>fits them together…</a:t>
            </a:r>
            <a:endParaRPr lang="en-CA" sz="3600" dirty="0">
              <a:effectLst/>
              <a:latin typeface="+mj-lt"/>
            </a:endParaRPr>
          </a:p>
        </p:txBody>
      </p:sp>
      <p:sp>
        <p:nvSpPr>
          <p:cNvPr id="6" name="Rectangle 5"/>
          <p:cNvSpPr/>
          <p:nvPr/>
        </p:nvSpPr>
        <p:spPr>
          <a:xfrm>
            <a:off x="3990060" y="6064106"/>
            <a:ext cx="7085557" cy="523220"/>
          </a:xfrm>
          <a:prstGeom prst="rect">
            <a:avLst/>
          </a:prstGeom>
        </p:spPr>
        <p:txBody>
          <a:bodyPr wrap="square">
            <a:spAutoFit/>
          </a:bodyPr>
          <a:lstStyle/>
          <a:p>
            <a:r>
              <a:rPr lang="en-CA" sz="1400" dirty="0">
                <a:latin typeface="Arial" panose="020B0604020202020204" pitchFamily="34" charset="0"/>
              </a:rPr>
              <a:t>Publishers’ Criteria for the Common Core </a:t>
            </a:r>
            <a:r>
              <a:rPr lang="en-CA" sz="1400" dirty="0" smtClean="0">
                <a:latin typeface="Arial" panose="020B0604020202020204" pitchFamily="34" charset="0"/>
              </a:rPr>
              <a:t>State </a:t>
            </a:r>
            <a:r>
              <a:rPr lang="en-CA" sz="1400" dirty="0">
                <a:latin typeface="Arial" panose="020B0604020202020204" pitchFamily="34" charset="0"/>
              </a:rPr>
              <a:t>Standards for Mathematics </a:t>
            </a:r>
            <a:r>
              <a:rPr lang="en-CA" sz="1400" dirty="0" smtClean="0">
                <a:latin typeface="Arial" panose="020B0604020202020204" pitchFamily="34" charset="0"/>
              </a:rPr>
              <a:t>(</a:t>
            </a:r>
            <a:r>
              <a:rPr lang="en-CA" sz="1400" dirty="0">
                <a:latin typeface="Arial" panose="020B0604020202020204" pitchFamily="34" charset="0"/>
              </a:rPr>
              <a:t>July 2012) </a:t>
            </a:r>
            <a:r>
              <a:rPr lang="en-CA" sz="1400" dirty="0">
                <a:latin typeface="Arial" panose="020B0604020202020204" pitchFamily="34" charset="0"/>
                <a:hlinkClick r:id="rId4"/>
              </a:rPr>
              <a:t>https://</a:t>
            </a:r>
            <a:r>
              <a:rPr lang="en-CA" sz="1400" dirty="0" smtClean="0">
                <a:latin typeface="Arial" panose="020B0604020202020204" pitchFamily="34" charset="0"/>
                <a:hlinkClick r:id="rId4"/>
              </a:rPr>
              <a:t>ldc.org/sites/default/files/mctighe_wiggins_final_common_core_standards_0.pdf</a:t>
            </a:r>
            <a:r>
              <a:rPr lang="en-CA" sz="1400" dirty="0" smtClean="0">
                <a:latin typeface="Arial" panose="020B0604020202020204" pitchFamily="34" charset="0"/>
              </a:rPr>
              <a:t> </a:t>
            </a:r>
            <a:endParaRPr lang="en-CA" sz="1400" dirty="0">
              <a:effectLst/>
              <a:latin typeface="Arial" panose="020B0604020202020204" pitchFamily="34" charset="0"/>
            </a:endParaRPr>
          </a:p>
        </p:txBody>
      </p:sp>
    </p:spTree>
    <p:extLst>
      <p:ext uri="{BB962C8B-B14F-4D97-AF65-F5344CB8AC3E}">
        <p14:creationId xmlns:p14="http://schemas.microsoft.com/office/powerpoint/2010/main" val="116834727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5. Personal Learning Environments</a:t>
            </a:r>
            <a:endParaRPr lang="en-CA" dirty="0"/>
          </a:p>
        </p:txBody>
      </p:sp>
      <p:pic>
        <p:nvPicPr>
          <p:cNvPr id="3074" name="Picture 2" descr="http://2lovenhate.files.wordpress.com/2010/12/book-pictures-daniels-lindos-somanile-animals-my-pic-sonnygirl-zeleno-bellas-rain-animacje-animation-animated-critters-rock-gif-s-gif-cats_large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284998" y="1690688"/>
            <a:ext cx="6959209" cy="4639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998803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CA" dirty="0" smtClean="0"/>
              <a:t>The New Model of Work and Learning</a:t>
            </a:r>
          </a:p>
        </p:txBody>
      </p:sp>
      <p:sp>
        <p:nvSpPr>
          <p:cNvPr id="10243" name="Content Placeholder 2"/>
          <p:cNvSpPr>
            <a:spLocks noGrp="1"/>
          </p:cNvSpPr>
          <p:nvPr>
            <p:ph idx="1"/>
          </p:nvPr>
        </p:nvSpPr>
        <p:spPr>
          <a:xfrm>
            <a:off x="838200" y="1499948"/>
            <a:ext cx="9558403" cy="4351338"/>
          </a:xfrm>
        </p:spPr>
        <p:txBody>
          <a:bodyPr/>
          <a:lstStyle/>
          <a:p>
            <a:pPr>
              <a:defRPr/>
            </a:pPr>
            <a:r>
              <a:rPr lang="en-CA" sz="3200" dirty="0" smtClean="0">
                <a:latin typeface="+mj-lt"/>
              </a:rPr>
              <a:t>Sharing - create </a:t>
            </a:r>
            <a:r>
              <a:rPr lang="en-CA" sz="3200" dirty="0">
                <a:latin typeface="+mj-lt"/>
              </a:rPr>
              <a:t>linked documents, data, and objects within a distributed </a:t>
            </a:r>
            <a:r>
              <a:rPr lang="en-CA" sz="3200" dirty="0" smtClean="0">
                <a:latin typeface="+mj-lt"/>
              </a:rPr>
              <a:t>network</a:t>
            </a:r>
            <a:endParaRPr lang="en-CA" dirty="0" smtClean="0">
              <a:latin typeface="+mj-lt"/>
            </a:endParaRPr>
          </a:p>
          <a:p>
            <a:pPr>
              <a:defRPr/>
            </a:pPr>
            <a:r>
              <a:rPr lang="en-CA" sz="3200" dirty="0" smtClean="0">
                <a:latin typeface="+mj-lt"/>
              </a:rPr>
              <a:t>Contributing - employ </a:t>
            </a:r>
            <a:r>
              <a:rPr lang="en-CA" sz="3200" dirty="0">
                <a:latin typeface="+mj-lt"/>
              </a:rPr>
              <a:t>social networking applications of the Web to facilitate group </a:t>
            </a:r>
            <a:r>
              <a:rPr lang="en-CA" sz="3200" dirty="0" smtClean="0">
                <a:latin typeface="+mj-lt"/>
              </a:rPr>
              <a:t>communication</a:t>
            </a:r>
            <a:endParaRPr lang="en-CA" dirty="0" smtClean="0">
              <a:latin typeface="+mj-lt"/>
            </a:endParaRPr>
          </a:p>
          <a:p>
            <a:pPr>
              <a:defRPr/>
            </a:pPr>
            <a:r>
              <a:rPr lang="en-CA" sz="3200" dirty="0" smtClean="0">
                <a:latin typeface="+mj-lt"/>
              </a:rPr>
              <a:t>Co-creating - work</a:t>
            </a:r>
            <a:r>
              <a:rPr lang="en-CA" dirty="0" smtClean="0">
                <a:latin typeface="+mj-lt"/>
              </a:rPr>
              <a:t> </a:t>
            </a:r>
            <a:r>
              <a:rPr lang="en-CA" sz="3200" dirty="0">
                <a:latin typeface="+mj-lt"/>
              </a:rPr>
              <a:t>through networks that facilitate cooperative group work toward </a:t>
            </a:r>
            <a:r>
              <a:rPr lang="en-CA" sz="3200" dirty="0" smtClean="0">
                <a:latin typeface="+mj-lt"/>
              </a:rPr>
              <a:t>common goals</a:t>
            </a:r>
            <a:endParaRPr lang="en-CA" sz="6600" dirty="0">
              <a:latin typeface="+mj-lt"/>
            </a:endParaRPr>
          </a:p>
          <a:p>
            <a:pPr lvl="1">
              <a:buNone/>
              <a:defRPr/>
            </a:pPr>
            <a:r>
              <a:rPr lang="en-CA" sz="1700" dirty="0" smtClean="0"/>
              <a:t>             (</a:t>
            </a:r>
            <a:r>
              <a:rPr lang="en-CA" sz="1700" dirty="0"/>
              <a:t>Dutton, p. 12)</a:t>
            </a:r>
          </a:p>
          <a:p>
            <a:pPr lvl="1"/>
            <a:endParaRPr lang="en-CA" dirty="0" smtClean="0"/>
          </a:p>
        </p:txBody>
      </p:sp>
      <p:pic>
        <p:nvPicPr>
          <p:cNvPr id="2" name="Picture 1"/>
          <p:cNvPicPr>
            <a:picLocks noChangeAspect="1"/>
          </p:cNvPicPr>
          <p:nvPr/>
        </p:nvPicPr>
        <p:blipFill>
          <a:blip r:embed="rId2"/>
          <a:stretch>
            <a:fillRect/>
          </a:stretch>
        </p:blipFill>
        <p:spPr>
          <a:xfrm>
            <a:off x="995884" y="5017848"/>
            <a:ext cx="8296275" cy="1666875"/>
          </a:xfrm>
          <a:prstGeom prst="rect">
            <a:avLst/>
          </a:prstGeom>
        </p:spPr>
      </p:pic>
    </p:spTree>
    <p:extLst>
      <p:ext uri="{BB962C8B-B14F-4D97-AF65-F5344CB8AC3E}">
        <p14:creationId xmlns:p14="http://schemas.microsoft.com/office/powerpoint/2010/main" val="210350467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Personal Learning – The Concept</a:t>
            </a:r>
            <a:endParaRPr lang="en-CA" dirty="0"/>
          </a:p>
        </p:txBody>
      </p:sp>
      <p:sp>
        <p:nvSpPr>
          <p:cNvPr id="4" name="Cloud 3"/>
          <p:cNvSpPr/>
          <p:nvPr/>
        </p:nvSpPr>
        <p:spPr>
          <a:xfrm>
            <a:off x="4473055" y="1788467"/>
            <a:ext cx="2931150" cy="1707497"/>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2" descr="\\IMIBOURAINM-W7\My Pictures\Medical\2012_02 NeuroTouch Photo Session\Jpeg\modified\_ARR6202-2_transp_2.png"/>
          <p:cNvPicPr>
            <a:picLocks noChangeAspect="1" noChangeArrowheads="1"/>
          </p:cNvPicPr>
          <p:nvPr/>
        </p:nvPicPr>
        <p:blipFill>
          <a:blip r:embed="rId2" cstate="print">
            <a:lum/>
            <a:extLst>
              <a:ext uri="{28A0092B-C50C-407E-A947-70E740481C1C}">
                <a14:useLocalDpi xmlns:a14="http://schemas.microsoft.com/office/drawing/2010/main"/>
              </a:ext>
            </a:extLst>
          </a:blip>
          <a:srcRect/>
          <a:stretch>
            <a:fillRect/>
          </a:stretch>
        </p:blipFill>
        <p:spPr bwMode="auto">
          <a:xfrm>
            <a:off x="2092901" y="3494010"/>
            <a:ext cx="1319757" cy="2828052"/>
          </a:xfrm>
          <a:prstGeom prst="rect">
            <a:avLst/>
          </a:prstGeom>
          <a:noFill/>
          <a:ln w="9525">
            <a:noFill/>
            <a:miter lim="800000"/>
            <a:headEnd/>
            <a:tailEnd/>
          </a:ln>
        </p:spPr>
      </p:pic>
      <p:sp>
        <p:nvSpPr>
          <p:cNvPr id="6" name="TextBox 5"/>
          <p:cNvSpPr txBox="1"/>
          <p:nvPr/>
        </p:nvSpPr>
        <p:spPr>
          <a:xfrm>
            <a:off x="5021737" y="2068668"/>
            <a:ext cx="1811713" cy="1015663"/>
          </a:xfrm>
          <a:prstGeom prst="rect">
            <a:avLst/>
          </a:prstGeom>
          <a:noFill/>
        </p:spPr>
        <p:txBody>
          <a:bodyPr wrap="none" rtlCol="0">
            <a:spAutoFit/>
          </a:bodyPr>
          <a:lstStyle/>
          <a:p>
            <a:pPr algn="ctr"/>
            <a:r>
              <a:rPr lang="en-CA" sz="2000" dirty="0" smtClean="0">
                <a:latin typeface="Calibri" panose="020F0502020204030204" pitchFamily="34" charset="0"/>
              </a:rPr>
              <a:t>Simulation </a:t>
            </a:r>
          </a:p>
          <a:p>
            <a:pPr algn="ctr"/>
            <a:r>
              <a:rPr lang="en-CA" sz="2000" dirty="0" smtClean="0">
                <a:latin typeface="Calibri" panose="020F0502020204030204" pitchFamily="34" charset="0"/>
              </a:rPr>
              <a:t>Learning Space </a:t>
            </a:r>
          </a:p>
          <a:p>
            <a:pPr algn="ctr"/>
            <a:r>
              <a:rPr lang="en-CA" sz="2000" dirty="0" smtClean="0">
                <a:latin typeface="Calibri" panose="020F0502020204030204" pitchFamily="34" charset="0"/>
              </a:rPr>
              <a:t>(SLS)</a:t>
            </a:r>
            <a:endParaRPr lang="en-CA" sz="2000" dirty="0">
              <a:latin typeface="Calibri" panose="020F0502020204030204" pitchFamily="34" charset="0"/>
            </a:endParaRPr>
          </a:p>
        </p:txBody>
      </p:sp>
      <p:cxnSp>
        <p:nvCxnSpPr>
          <p:cNvPr id="7" name="Straight Arrow Connector 6"/>
          <p:cNvCxnSpPr/>
          <p:nvPr/>
        </p:nvCxnSpPr>
        <p:spPr>
          <a:xfrm flipV="1">
            <a:off x="3671653" y="3334646"/>
            <a:ext cx="1036627" cy="912208"/>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6709801" y="3366167"/>
            <a:ext cx="914400" cy="985637"/>
          </a:xfrm>
          <a:prstGeom prst="straightConnector1">
            <a:avLst/>
          </a:prstGeom>
          <a:ln w="22225">
            <a:headEnd type="triangle"/>
            <a:tailEnd type="triangle"/>
          </a:ln>
        </p:spPr>
        <p:style>
          <a:lnRef idx="1">
            <a:schemeClr val="accent1"/>
          </a:lnRef>
          <a:fillRef idx="0">
            <a:schemeClr val="accent1"/>
          </a:fillRef>
          <a:effectRef idx="0">
            <a:schemeClr val="accent1"/>
          </a:effectRef>
          <a:fontRef idx="minor">
            <a:schemeClr val="tx1"/>
          </a:fontRef>
        </p:style>
      </p:cxnSp>
      <p:pic>
        <p:nvPicPr>
          <p:cNvPr id="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21234" y="5223654"/>
            <a:ext cx="1665816" cy="978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973" r="6773"/>
          <a:stretch/>
        </p:blipFill>
        <p:spPr bwMode="auto">
          <a:xfrm>
            <a:off x="7759804" y="3568511"/>
            <a:ext cx="2491473" cy="155422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Group 10"/>
          <p:cNvGrpSpPr/>
          <p:nvPr/>
        </p:nvGrpSpPr>
        <p:grpSpPr>
          <a:xfrm>
            <a:off x="3540662" y="4572601"/>
            <a:ext cx="2790156" cy="1845821"/>
            <a:chOff x="2794026" y="3551124"/>
            <a:chExt cx="3441886" cy="2405070"/>
          </a:xfrm>
        </p:grpSpPr>
        <p:pic>
          <p:nvPicPr>
            <p:cNvPr id="12" name="Picture 1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632530" y="3551124"/>
              <a:ext cx="378265" cy="419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251994" y="4001397"/>
              <a:ext cx="844421" cy="416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0"/>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718803" y="4126724"/>
              <a:ext cx="666857" cy="621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1"/>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4364617" y="4640525"/>
              <a:ext cx="999450" cy="190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3"/>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3386536" y="4775501"/>
              <a:ext cx="414697" cy="387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5"/>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4159198" y="3643337"/>
              <a:ext cx="1442995" cy="23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6"/>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3944209" y="4969548"/>
              <a:ext cx="840815" cy="288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8"/>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3105763" y="4173687"/>
              <a:ext cx="613040" cy="355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16" descr="https://www.tickets.umn.edu/Online/branding/images/logo_uofm.gif"/>
            <p:cNvPicPr>
              <a:picLocks noChangeAspect="1" noChangeArrowheads="1"/>
            </p:cNvPicPr>
            <p:nvPr/>
          </p:nvPicPr>
          <p:blipFill>
            <a:blip r:embed="rId13" cstate="print"/>
            <a:srcRect/>
            <a:stretch>
              <a:fillRect/>
            </a:stretch>
          </p:blipFill>
          <p:spPr bwMode="auto">
            <a:xfrm>
              <a:off x="4858338" y="5211750"/>
              <a:ext cx="1377574" cy="266906"/>
            </a:xfrm>
            <a:prstGeom prst="rect">
              <a:avLst/>
            </a:prstGeom>
            <a:noFill/>
          </p:spPr>
        </p:pic>
        <p:pic>
          <p:nvPicPr>
            <p:cNvPr id="21" name="Picture 10" descr="http://www.ismh.org/en/sys/wp-content/uploads/2010/04/Uni.gif"/>
            <p:cNvPicPr>
              <a:picLocks noChangeAspect="1" noChangeArrowheads="1"/>
            </p:cNvPicPr>
            <p:nvPr/>
          </p:nvPicPr>
          <p:blipFill>
            <a:blip r:embed="rId14" cstate="print">
              <a:extLst>
                <a:ext uri="{28A0092B-C50C-407E-A947-70E740481C1C}">
                  <a14:useLocalDpi xmlns:a14="http://schemas.microsoft.com/office/drawing/2010/main"/>
                </a:ext>
              </a:extLst>
            </a:blip>
            <a:srcRect t="29473" b="32632"/>
            <a:stretch>
              <a:fillRect/>
            </a:stretch>
          </p:blipFill>
          <p:spPr bwMode="auto">
            <a:xfrm>
              <a:off x="2794026" y="5210331"/>
              <a:ext cx="990455" cy="375330"/>
            </a:xfrm>
            <a:prstGeom prst="rect">
              <a:avLst/>
            </a:prstGeom>
            <a:noFill/>
          </p:spPr>
        </p:pic>
        <p:grpSp>
          <p:nvGrpSpPr>
            <p:cNvPr id="22" name="Group 27"/>
            <p:cNvGrpSpPr/>
            <p:nvPr/>
          </p:nvGrpSpPr>
          <p:grpSpPr>
            <a:xfrm>
              <a:off x="3769597" y="5539288"/>
              <a:ext cx="1094745" cy="416906"/>
              <a:chOff x="573972" y="5105400"/>
              <a:chExt cx="1940628" cy="769620"/>
            </a:xfrm>
          </p:grpSpPr>
          <p:pic>
            <p:nvPicPr>
              <p:cNvPr id="27" name="Picture 12" descr="http://www.gulftalent.com/images1/logos/LE459-3518_logo.jpg"/>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1371600" y="5152072"/>
                <a:ext cx="1143000" cy="676276"/>
              </a:xfrm>
              <a:prstGeom prst="rect">
                <a:avLst/>
              </a:prstGeom>
              <a:noFill/>
            </p:spPr>
          </p:pic>
          <p:pic>
            <p:nvPicPr>
              <p:cNvPr id="28" name="Picture 14" descr="http://nt-me.com/Data/HTMLEditor/Images/NewsLetters/kingfahadmedcity.jpg"/>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573972" y="5105400"/>
                <a:ext cx="855133" cy="769620"/>
              </a:xfrm>
              <a:prstGeom prst="rect">
                <a:avLst/>
              </a:prstGeom>
              <a:noFill/>
            </p:spPr>
          </p:pic>
        </p:grpSp>
        <p:pic>
          <p:nvPicPr>
            <p:cNvPr id="23" name="Picture 19"/>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5143041" y="5564570"/>
              <a:ext cx="1025147" cy="307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0"/>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2794026" y="4524439"/>
              <a:ext cx="585914" cy="612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1"/>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2794026" y="3814907"/>
              <a:ext cx="717046" cy="396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2"/>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5144727" y="4173687"/>
              <a:ext cx="438679" cy="438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9" name="Picture 2" descr="http://upload.wikimedia.org/wikipedia/commons/9/97/SMAW.jpg"/>
          <p:cNvPicPr>
            <a:picLocks noChangeAspect="1" noChangeArrowheads="1"/>
          </p:cNvPicPr>
          <p:nvPr/>
        </p:nvPicPr>
        <p:blipFill>
          <a:blip r:embed="rId21" cstate="print">
            <a:extLst>
              <a:ext uri="{28A0092B-C50C-407E-A947-70E740481C1C}">
                <a14:useLocalDpi xmlns:a14="http://schemas.microsoft.com/office/drawing/2010/main" val="0"/>
              </a:ext>
            </a:extLst>
          </a:blip>
          <a:srcRect t="7626"/>
          <a:stretch>
            <a:fillRect/>
          </a:stretch>
        </p:blipFill>
        <p:spPr bwMode="auto">
          <a:xfrm>
            <a:off x="1850451" y="1690688"/>
            <a:ext cx="2016716" cy="150153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cxnSp>
        <p:nvCxnSpPr>
          <p:cNvPr id="30" name="Straight Arrow Connector 29"/>
          <p:cNvCxnSpPr/>
          <p:nvPr/>
        </p:nvCxnSpPr>
        <p:spPr>
          <a:xfrm>
            <a:off x="3942117" y="2124722"/>
            <a:ext cx="530938" cy="195896"/>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22"/>
          <a:stretch>
            <a:fillRect/>
          </a:stretch>
        </p:blipFill>
        <p:spPr>
          <a:xfrm>
            <a:off x="4862736" y="1940964"/>
            <a:ext cx="2333625" cy="2124075"/>
          </a:xfrm>
          <a:prstGeom prst="rect">
            <a:avLst/>
          </a:prstGeom>
        </p:spPr>
      </p:pic>
      <p:sp>
        <p:nvSpPr>
          <p:cNvPr id="35" name="Rounded Rectangle 34"/>
          <p:cNvSpPr/>
          <p:nvPr/>
        </p:nvSpPr>
        <p:spPr>
          <a:xfrm>
            <a:off x="7624201" y="3239529"/>
            <a:ext cx="3707441" cy="29880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1" name="Picture 30"/>
          <p:cNvPicPr>
            <a:picLocks noChangeAspect="1"/>
          </p:cNvPicPr>
          <p:nvPr/>
        </p:nvPicPr>
        <p:blipFill>
          <a:blip r:embed="rId23"/>
          <a:stretch>
            <a:fillRect/>
          </a:stretch>
        </p:blipFill>
        <p:spPr>
          <a:xfrm>
            <a:off x="7242839" y="4592840"/>
            <a:ext cx="1925536" cy="1741389"/>
          </a:xfrm>
          <a:prstGeom prst="rect">
            <a:avLst/>
          </a:prstGeom>
        </p:spPr>
      </p:pic>
      <p:pic>
        <p:nvPicPr>
          <p:cNvPr id="32" name="Picture 2" descr="http://usarmy.vo.llnwd.net/e2/c/images/2014/06/02/347946/size0.jp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467894" y="981491"/>
            <a:ext cx="2126566" cy="1546936"/>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le 35"/>
          <p:cNvSpPr/>
          <p:nvPr/>
        </p:nvSpPr>
        <p:spPr>
          <a:xfrm>
            <a:off x="3501497" y="4389278"/>
            <a:ext cx="3090019" cy="212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38" name="Straight Arrow Connector 37"/>
          <p:cNvCxnSpPr/>
          <p:nvPr/>
        </p:nvCxnSpPr>
        <p:spPr>
          <a:xfrm flipH="1">
            <a:off x="7528142" y="1940964"/>
            <a:ext cx="776614" cy="37965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9038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Combining Experiences</a:t>
            </a:r>
            <a:endParaRPr lang="en-CA" dirty="0"/>
          </a:p>
        </p:txBody>
      </p:sp>
      <p:sp>
        <p:nvSpPr>
          <p:cNvPr id="4" name="Content Placeholder 2"/>
          <p:cNvSpPr>
            <a:spLocks noGrp="1"/>
          </p:cNvSpPr>
          <p:nvPr>
            <p:ph idx="1"/>
          </p:nvPr>
        </p:nvSpPr>
        <p:spPr>
          <a:xfrm>
            <a:off x="1971675" y="1690688"/>
            <a:ext cx="8305800" cy="4525963"/>
          </a:xfrm>
        </p:spPr>
        <p:txBody>
          <a:bodyPr/>
          <a:lstStyle/>
          <a:p>
            <a:pPr marL="0" indent="0">
              <a:buNone/>
            </a:pPr>
            <a:r>
              <a:rPr lang="en-CA" dirty="0" smtClean="0">
                <a:latin typeface="Calibri" panose="020F0502020204030204" pitchFamily="34" charset="0"/>
              </a:rPr>
              <a:t>One place for all learning experiences</a:t>
            </a:r>
            <a:endParaRPr lang="en-CA" dirty="0">
              <a:latin typeface="Calibri" panose="020F050202020403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84208" y="2297038"/>
            <a:ext cx="5173133" cy="3233883"/>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6675" y="2522933"/>
            <a:ext cx="1824566" cy="36826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Left Arrow 6"/>
          <p:cNvSpPr/>
          <p:nvPr/>
        </p:nvSpPr>
        <p:spPr>
          <a:xfrm rot="19781681">
            <a:off x="4218389" y="3063671"/>
            <a:ext cx="887136" cy="438543"/>
          </a:xfrm>
          <a:prstGeom prst="leftArrow">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CA"/>
          </a:p>
        </p:txBody>
      </p:sp>
      <p:sp>
        <p:nvSpPr>
          <p:cNvPr id="8" name="TextBox 7"/>
          <p:cNvSpPr txBox="1"/>
          <p:nvPr/>
        </p:nvSpPr>
        <p:spPr>
          <a:xfrm>
            <a:off x="4884208" y="5720994"/>
            <a:ext cx="5039008" cy="646331"/>
          </a:xfrm>
          <a:prstGeom prst="rect">
            <a:avLst/>
          </a:prstGeom>
          <a:noFill/>
        </p:spPr>
        <p:txBody>
          <a:bodyPr wrap="none" rtlCol="0">
            <a:spAutoFit/>
          </a:bodyPr>
          <a:lstStyle/>
          <a:p>
            <a:r>
              <a:rPr lang="en-CA" dirty="0" smtClean="0">
                <a:latin typeface="Calibri" panose="020F0502020204030204" pitchFamily="34" charset="0"/>
              </a:rPr>
              <a:t>All performance results no matter where and when </a:t>
            </a:r>
          </a:p>
          <a:p>
            <a:r>
              <a:rPr lang="en-CA" dirty="0">
                <a:latin typeface="Calibri" panose="020F0502020204030204" pitchFamily="34" charset="0"/>
              </a:rPr>
              <a:t>t</a:t>
            </a:r>
            <a:r>
              <a:rPr lang="en-CA" dirty="0" smtClean="0">
                <a:latin typeface="Calibri" panose="020F0502020204030204" pitchFamily="34" charset="0"/>
              </a:rPr>
              <a:t>hey were carried out</a:t>
            </a:r>
            <a:endParaRPr lang="en-CA" dirty="0">
              <a:latin typeface="Calibri" panose="020F0502020204030204" pitchFamily="34" charset="0"/>
            </a:endParaRPr>
          </a:p>
        </p:txBody>
      </p:sp>
    </p:spTree>
    <p:extLst>
      <p:ext uri="{BB962C8B-B14F-4D97-AF65-F5344CB8AC3E}">
        <p14:creationId xmlns:p14="http://schemas.microsoft.com/office/powerpoint/2010/main" val="384179975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8696" y="365125"/>
            <a:ext cx="9575104" cy="1325563"/>
          </a:xfrm>
        </p:spPr>
        <p:txBody>
          <a:bodyPr/>
          <a:lstStyle/>
          <a:p>
            <a:r>
              <a:rPr lang="en-CA" dirty="0" smtClean="0"/>
              <a:t>A Personal Learning Architecture</a:t>
            </a:r>
            <a:endParaRPr lang="en-CA" dirty="0"/>
          </a:p>
        </p:txBody>
      </p:sp>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8696" y="1690688"/>
            <a:ext cx="7848600" cy="458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683113" y="6421813"/>
            <a:ext cx="4019883" cy="369332"/>
          </a:xfrm>
          <a:prstGeom prst="rect">
            <a:avLst/>
          </a:prstGeom>
        </p:spPr>
        <p:txBody>
          <a:bodyPr wrap="none">
            <a:spAutoFit/>
          </a:bodyPr>
          <a:lstStyle/>
          <a:p>
            <a:r>
              <a:rPr lang="en-CA" dirty="0" smtClean="0">
                <a:hlinkClick r:id="rId3"/>
              </a:rPr>
              <a:t>http://www.downes.ca/presentation/98</a:t>
            </a:r>
            <a:r>
              <a:rPr lang="en-CA" dirty="0" smtClean="0"/>
              <a:t> </a:t>
            </a:r>
            <a:endParaRPr lang="en-CA" dirty="0"/>
          </a:p>
        </p:txBody>
      </p:sp>
    </p:spTree>
    <p:extLst>
      <p:ext uri="{BB962C8B-B14F-4D97-AF65-F5344CB8AC3E}">
        <p14:creationId xmlns:p14="http://schemas.microsoft.com/office/powerpoint/2010/main" val="90734473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The Student’s Perspective</a:t>
            </a:r>
          </a:p>
        </p:txBody>
      </p:sp>
      <p:sp>
        <p:nvSpPr>
          <p:cNvPr id="4" name="Smiley Face 3"/>
          <p:cNvSpPr/>
          <p:nvPr/>
        </p:nvSpPr>
        <p:spPr>
          <a:xfrm>
            <a:off x="5738466" y="2854696"/>
            <a:ext cx="685800" cy="914400"/>
          </a:xfrm>
          <a:prstGeom prst="smileyFac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6" name="Rectangle 5"/>
          <p:cNvSpPr/>
          <p:nvPr/>
        </p:nvSpPr>
        <p:spPr>
          <a:xfrm>
            <a:off x="6816090" y="1989509"/>
            <a:ext cx="4572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Site</a:t>
            </a:r>
          </a:p>
        </p:txBody>
      </p:sp>
      <p:sp>
        <p:nvSpPr>
          <p:cNvPr id="7" name="Smiley Face 6"/>
          <p:cNvSpPr/>
          <p:nvPr/>
        </p:nvSpPr>
        <p:spPr>
          <a:xfrm>
            <a:off x="4301490" y="2751511"/>
            <a:ext cx="385104" cy="515921"/>
          </a:xfrm>
          <a:prstGeom prst="smileyFac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8" name="Smiley Face 7"/>
          <p:cNvSpPr/>
          <p:nvPr/>
        </p:nvSpPr>
        <p:spPr>
          <a:xfrm>
            <a:off x="4301490" y="4123112"/>
            <a:ext cx="385104" cy="515921"/>
          </a:xfrm>
          <a:prstGeom prst="smileyFac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9" name="Smiley Face 8"/>
          <p:cNvSpPr/>
          <p:nvPr/>
        </p:nvSpPr>
        <p:spPr>
          <a:xfrm>
            <a:off x="5070440" y="1797985"/>
            <a:ext cx="385104" cy="515921"/>
          </a:xfrm>
          <a:prstGeom prst="smileyFac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0" name="Smiley Face 9"/>
          <p:cNvSpPr/>
          <p:nvPr/>
        </p:nvSpPr>
        <p:spPr>
          <a:xfrm>
            <a:off x="5273040" y="4732712"/>
            <a:ext cx="385104" cy="515921"/>
          </a:xfrm>
          <a:prstGeom prst="smileyFac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1" name="Smiley Face 10"/>
          <p:cNvSpPr/>
          <p:nvPr/>
        </p:nvSpPr>
        <p:spPr>
          <a:xfrm>
            <a:off x="6842216" y="4625969"/>
            <a:ext cx="385104" cy="515921"/>
          </a:xfrm>
          <a:prstGeom prst="smileyFac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2" name="Smiley Face 11"/>
          <p:cNvSpPr/>
          <p:nvPr/>
        </p:nvSpPr>
        <p:spPr>
          <a:xfrm>
            <a:off x="7201194" y="3139041"/>
            <a:ext cx="385104" cy="515921"/>
          </a:xfrm>
          <a:prstGeom prst="smileyFac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cxnSp>
        <p:nvCxnSpPr>
          <p:cNvPr id="14" name="Straight Arrow Connector 13"/>
          <p:cNvCxnSpPr/>
          <p:nvPr/>
        </p:nvCxnSpPr>
        <p:spPr>
          <a:xfrm flipH="1" flipV="1">
            <a:off x="5455545" y="2313903"/>
            <a:ext cx="331846" cy="4376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6473190" y="2446709"/>
            <a:ext cx="28575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616066" y="3396998"/>
            <a:ext cx="42862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6358890" y="3818312"/>
            <a:ext cx="483326" cy="8076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5621469" y="3894512"/>
            <a:ext cx="223073" cy="7314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4758690" y="3513509"/>
            <a:ext cx="899454"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4815840" y="3009472"/>
            <a:ext cx="842304" cy="12956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7787640" y="3397000"/>
            <a:ext cx="514350" cy="1165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7559040" y="1989512"/>
            <a:ext cx="628650" cy="6643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7273290" y="1379909"/>
            <a:ext cx="40005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7393746" y="5037509"/>
            <a:ext cx="565344"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a:off x="3729990" y="4732709"/>
            <a:ext cx="51435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a:off x="3615690" y="4351709"/>
            <a:ext cx="514350" cy="293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flipV="1">
            <a:off x="3729990" y="2751509"/>
            <a:ext cx="4572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05603" y="3246809"/>
            <a:ext cx="4572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8297" y="2334586"/>
            <a:ext cx="437606" cy="583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4173" y="1913309"/>
            <a:ext cx="407744"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9781" y="4990671"/>
            <a:ext cx="399724" cy="522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8297" y="4199311"/>
            <a:ext cx="306234" cy="439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8115" y="1075112"/>
            <a:ext cx="361950" cy="519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6125" y="5010822"/>
            <a:ext cx="361950" cy="48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TextBox 40"/>
          <p:cNvSpPr txBox="1"/>
          <p:nvPr/>
        </p:nvSpPr>
        <p:spPr>
          <a:xfrm>
            <a:off x="2286000" y="5715001"/>
            <a:ext cx="7086600" cy="461665"/>
          </a:xfrm>
          <a:prstGeom prst="rect">
            <a:avLst/>
          </a:prstGeom>
          <a:noFill/>
        </p:spPr>
        <p:txBody>
          <a:bodyPr wrap="square" rtlCol="0">
            <a:spAutoFit/>
          </a:bodyPr>
          <a:lstStyle/>
          <a:p>
            <a:r>
              <a:rPr lang="en-US" sz="2400" dirty="0"/>
              <a:t>A range of different resources and services</a:t>
            </a:r>
          </a:p>
        </p:txBody>
      </p:sp>
      <p:pic>
        <p:nvPicPr>
          <p:cNvPr id="33" name="Picture 2" descr="http://upload.wikimedia.org/wikipedia/commons/9/97/SMAW.jpg"/>
          <p:cNvPicPr>
            <a:picLocks noChangeAspect="1" noChangeArrowheads="1"/>
          </p:cNvPicPr>
          <p:nvPr/>
        </p:nvPicPr>
        <p:blipFill>
          <a:blip r:embed="rId6" cstate="print">
            <a:extLst>
              <a:ext uri="{28A0092B-C50C-407E-A947-70E740481C1C}">
                <a14:useLocalDpi xmlns:a14="http://schemas.microsoft.com/office/drawing/2010/main" val="0"/>
              </a:ext>
            </a:extLst>
          </a:blip>
          <a:srcRect t="7626"/>
          <a:stretch>
            <a:fillRect/>
          </a:stretch>
        </p:blipFill>
        <p:spPr bwMode="auto">
          <a:xfrm>
            <a:off x="2736163" y="2257605"/>
            <a:ext cx="929062" cy="69172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5" name="Picture 2" descr="\\IMIBOURAINM-W7\My Pictures\Medical\2012_02 NeuroTouch Photo Session\Jpeg\modified\_ARR6202-2_transp_2.png"/>
          <p:cNvPicPr>
            <a:picLocks noChangeAspect="1" noChangeArrowheads="1"/>
          </p:cNvPicPr>
          <p:nvPr/>
        </p:nvPicPr>
        <p:blipFill>
          <a:blip r:embed="rId7" cstate="print">
            <a:lum/>
            <a:extLst>
              <a:ext uri="{28A0092B-C50C-407E-A947-70E740481C1C}">
                <a14:useLocalDpi xmlns:a14="http://schemas.microsoft.com/office/drawing/2010/main"/>
              </a:ext>
            </a:extLst>
          </a:blip>
          <a:srcRect/>
          <a:stretch>
            <a:fillRect/>
          </a:stretch>
        </p:blipFill>
        <p:spPr bwMode="auto">
          <a:xfrm>
            <a:off x="8125516" y="4349417"/>
            <a:ext cx="791510" cy="1696093"/>
          </a:xfrm>
          <a:prstGeom prst="rect">
            <a:avLst/>
          </a:prstGeom>
          <a:noFill/>
          <a:ln w="9525">
            <a:noFill/>
            <a:miter lim="800000"/>
            <a:headEnd/>
            <a:tailEnd/>
          </a:ln>
        </p:spPr>
      </p:pic>
      <p:pic>
        <p:nvPicPr>
          <p:cNvPr id="37" name="Picture 2" descr="http://usarmy.vo.llnwd.net/e2/c/images/2014/06/02/347946/size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78115" y="920321"/>
            <a:ext cx="1004135" cy="73044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p:cNvPicPr>
            <a:picLocks noChangeAspect="1"/>
          </p:cNvPicPr>
          <p:nvPr/>
        </p:nvPicPr>
        <p:blipFill>
          <a:blip r:embed="rId9"/>
          <a:stretch>
            <a:fillRect/>
          </a:stretch>
        </p:blipFill>
        <p:spPr>
          <a:xfrm>
            <a:off x="4931375" y="4724401"/>
            <a:ext cx="948462" cy="857757"/>
          </a:xfrm>
          <a:prstGeom prst="rect">
            <a:avLst/>
          </a:prstGeom>
        </p:spPr>
      </p:pic>
      <p:pic>
        <p:nvPicPr>
          <p:cNvPr id="42" name="Picture 41"/>
          <p:cNvPicPr>
            <a:picLocks noChangeAspect="1"/>
          </p:cNvPicPr>
          <p:nvPr/>
        </p:nvPicPr>
        <p:blipFill>
          <a:blip r:embed="rId10"/>
          <a:stretch>
            <a:fillRect/>
          </a:stretch>
        </p:blipFill>
        <p:spPr>
          <a:xfrm>
            <a:off x="4609631" y="1530373"/>
            <a:ext cx="854001" cy="808530"/>
          </a:xfrm>
          <a:prstGeom prst="rect">
            <a:avLst/>
          </a:prstGeom>
          <a:ln>
            <a:solidFill>
              <a:schemeClr val="tx1"/>
            </a:solidFill>
          </a:ln>
        </p:spPr>
      </p:pic>
    </p:spTree>
    <p:extLst>
      <p:ext uri="{BB962C8B-B14F-4D97-AF65-F5344CB8AC3E}">
        <p14:creationId xmlns:p14="http://schemas.microsoft.com/office/powerpoint/2010/main" val="234065081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60761" y="1643527"/>
            <a:ext cx="3724275" cy="4543425"/>
          </a:xfrm>
          <a:prstGeom prst="rect">
            <a:avLst/>
          </a:prstGeom>
        </p:spPr>
      </p:pic>
      <p:sp>
        <p:nvSpPr>
          <p:cNvPr id="3" name="Content Placeholder 2"/>
          <p:cNvSpPr>
            <a:spLocks noGrp="1"/>
          </p:cNvSpPr>
          <p:nvPr>
            <p:ph idx="1"/>
          </p:nvPr>
        </p:nvSpPr>
        <p:spPr>
          <a:xfrm>
            <a:off x="1409700" y="1643527"/>
            <a:ext cx="4933950" cy="3233274"/>
          </a:xfrm>
        </p:spPr>
        <p:txBody>
          <a:bodyPr>
            <a:noAutofit/>
          </a:bodyPr>
          <a:lstStyle/>
          <a:p>
            <a:pPr marL="0" indent="0">
              <a:buNone/>
            </a:pPr>
            <a:r>
              <a:rPr lang="en-CA" sz="3600" dirty="0">
                <a:latin typeface="+mj-lt"/>
              </a:rPr>
              <a:t>The Personal Learning Record – data owned by the individual, shared only with permissions</a:t>
            </a:r>
          </a:p>
        </p:txBody>
      </p:sp>
      <p:sp>
        <p:nvSpPr>
          <p:cNvPr id="5" name="Rectangle 4"/>
          <p:cNvSpPr/>
          <p:nvPr/>
        </p:nvSpPr>
        <p:spPr>
          <a:xfrm>
            <a:off x="2023902" y="6186952"/>
            <a:ext cx="7784432" cy="307777"/>
          </a:xfrm>
          <a:prstGeom prst="rect">
            <a:avLst/>
          </a:prstGeom>
        </p:spPr>
        <p:txBody>
          <a:bodyPr wrap="square">
            <a:spAutoFit/>
          </a:bodyPr>
          <a:lstStyle/>
          <a:p>
            <a:r>
              <a:rPr lang="en-CA" sz="1400" dirty="0">
                <a:hlinkClick r:id="rId3"/>
              </a:rPr>
              <a:t>http://halfanhour.blogspot.de/2014/12/eportfolios-and-badges-workshop-oeb14.html</a:t>
            </a:r>
            <a:r>
              <a:rPr lang="en-CA" sz="1400" dirty="0"/>
              <a:t> </a:t>
            </a:r>
          </a:p>
        </p:txBody>
      </p:sp>
      <p:sp>
        <p:nvSpPr>
          <p:cNvPr id="6" name="Title 1"/>
          <p:cNvSpPr>
            <a:spLocks noGrp="1"/>
          </p:cNvSpPr>
          <p:nvPr>
            <p:ph type="title"/>
          </p:nvPr>
        </p:nvSpPr>
        <p:spPr>
          <a:xfrm>
            <a:off x="1981200" y="274638"/>
            <a:ext cx="8229600" cy="868362"/>
          </a:xfrm>
        </p:spPr>
        <p:txBody>
          <a:bodyPr>
            <a:normAutofit/>
          </a:bodyPr>
          <a:lstStyle/>
          <a:p>
            <a:r>
              <a:rPr lang="en-CA" sz="4000" dirty="0"/>
              <a:t>Personal Learning Record</a:t>
            </a:r>
          </a:p>
        </p:txBody>
      </p:sp>
    </p:spTree>
    <p:extLst>
      <p:ext uri="{BB962C8B-B14F-4D97-AF65-F5344CB8AC3E}">
        <p14:creationId xmlns:p14="http://schemas.microsoft.com/office/powerpoint/2010/main" val="27638413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Personal </a:t>
            </a:r>
            <a:r>
              <a:rPr lang="en-CA" dirty="0"/>
              <a:t>L</a:t>
            </a:r>
            <a:r>
              <a:rPr lang="en-CA" dirty="0" smtClean="0"/>
              <a:t>earning Record</a:t>
            </a:r>
            <a:endParaRPr lang="en-CA" dirty="0"/>
          </a:p>
        </p:txBody>
      </p:sp>
      <p:sp>
        <p:nvSpPr>
          <p:cNvPr id="4" name="Oval 3"/>
          <p:cNvSpPr/>
          <p:nvPr/>
        </p:nvSpPr>
        <p:spPr>
          <a:xfrm>
            <a:off x="4787900" y="4533900"/>
            <a:ext cx="3009900" cy="137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6" name="Straight Arrow Connector 5"/>
          <p:cNvCxnSpPr/>
          <p:nvPr/>
        </p:nvCxnSpPr>
        <p:spPr>
          <a:xfrm flipH="1" flipV="1">
            <a:off x="3664878" y="3549651"/>
            <a:ext cx="1562100" cy="12319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4" idx="0"/>
          </p:cNvCxnSpPr>
          <p:nvPr/>
        </p:nvCxnSpPr>
        <p:spPr>
          <a:xfrm flipH="1" flipV="1">
            <a:off x="5930900" y="2540000"/>
            <a:ext cx="361950" cy="19939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7228156" y="4268003"/>
            <a:ext cx="353745" cy="4309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013878" y="2905341"/>
            <a:ext cx="3302000" cy="523220"/>
          </a:xfrm>
          <a:prstGeom prst="rect">
            <a:avLst/>
          </a:prstGeom>
          <a:noFill/>
        </p:spPr>
        <p:txBody>
          <a:bodyPr wrap="square" rtlCol="0">
            <a:spAutoFit/>
          </a:bodyPr>
          <a:lstStyle/>
          <a:p>
            <a:r>
              <a:rPr lang="en-CA" sz="2800" dirty="0">
                <a:solidFill>
                  <a:srgbClr val="C00000"/>
                </a:solidFill>
              </a:rPr>
              <a:t>Activity Record - LRS</a:t>
            </a:r>
          </a:p>
        </p:txBody>
      </p:sp>
      <p:sp>
        <p:nvSpPr>
          <p:cNvPr id="12" name="TextBox 11"/>
          <p:cNvSpPr txBox="1"/>
          <p:nvPr/>
        </p:nvSpPr>
        <p:spPr>
          <a:xfrm>
            <a:off x="4127500" y="1816101"/>
            <a:ext cx="4000500" cy="954107"/>
          </a:xfrm>
          <a:prstGeom prst="rect">
            <a:avLst/>
          </a:prstGeom>
          <a:noFill/>
        </p:spPr>
        <p:txBody>
          <a:bodyPr wrap="square" rtlCol="0">
            <a:spAutoFit/>
          </a:bodyPr>
          <a:lstStyle/>
          <a:p>
            <a:r>
              <a:rPr lang="en-CA" sz="2800" dirty="0">
                <a:solidFill>
                  <a:schemeClr val="accent5">
                    <a:lumMod val="75000"/>
                  </a:schemeClr>
                </a:solidFill>
              </a:rPr>
              <a:t>Portfolio, artifacts and evidence</a:t>
            </a:r>
          </a:p>
        </p:txBody>
      </p:sp>
      <p:sp>
        <p:nvSpPr>
          <p:cNvPr id="14" name="TextBox 13"/>
          <p:cNvSpPr txBox="1"/>
          <p:nvPr/>
        </p:nvSpPr>
        <p:spPr>
          <a:xfrm>
            <a:off x="6908800" y="2698056"/>
            <a:ext cx="3175000" cy="1384995"/>
          </a:xfrm>
          <a:prstGeom prst="rect">
            <a:avLst/>
          </a:prstGeom>
          <a:noFill/>
        </p:spPr>
        <p:txBody>
          <a:bodyPr wrap="square" rtlCol="0">
            <a:spAutoFit/>
          </a:bodyPr>
          <a:lstStyle/>
          <a:p>
            <a:r>
              <a:rPr lang="en-CA" sz="2800" dirty="0">
                <a:solidFill>
                  <a:schemeClr val="accent6">
                    <a:lumMod val="75000"/>
                  </a:schemeClr>
                </a:solidFill>
              </a:rPr>
              <a:t>Badges, certificates, credentials, competencies</a:t>
            </a:r>
          </a:p>
        </p:txBody>
      </p:sp>
      <p:cxnSp>
        <p:nvCxnSpPr>
          <p:cNvPr id="17" name="Straight Arrow Connector 16"/>
          <p:cNvCxnSpPr/>
          <p:nvPr/>
        </p:nvCxnSpPr>
        <p:spPr>
          <a:xfrm flipV="1">
            <a:off x="7581900" y="1491786"/>
            <a:ext cx="1333500" cy="4648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9169400" y="1168620"/>
            <a:ext cx="1498600" cy="584775"/>
          </a:xfrm>
          <a:prstGeom prst="rect">
            <a:avLst/>
          </a:prstGeom>
          <a:noFill/>
        </p:spPr>
        <p:txBody>
          <a:bodyPr wrap="square" rtlCol="0">
            <a:spAutoFit/>
          </a:bodyPr>
          <a:lstStyle/>
          <a:p>
            <a:r>
              <a:rPr lang="en-CA" sz="3200" dirty="0"/>
              <a:t>OERs</a:t>
            </a:r>
            <a:endParaRPr lang="en-CA" dirty="0"/>
          </a:p>
        </p:txBody>
      </p:sp>
      <p:sp>
        <p:nvSpPr>
          <p:cNvPr id="19" name="TextBox 18"/>
          <p:cNvSpPr txBox="1"/>
          <p:nvPr/>
        </p:nvSpPr>
        <p:spPr>
          <a:xfrm>
            <a:off x="5798478" y="4896535"/>
            <a:ext cx="1783422" cy="646331"/>
          </a:xfrm>
          <a:prstGeom prst="rect">
            <a:avLst/>
          </a:prstGeom>
          <a:noFill/>
        </p:spPr>
        <p:txBody>
          <a:bodyPr wrap="square" rtlCol="0">
            <a:spAutoFit/>
          </a:bodyPr>
          <a:lstStyle/>
          <a:p>
            <a:r>
              <a:rPr lang="en-CA" sz="3600" dirty="0"/>
              <a:t>PLR</a:t>
            </a:r>
            <a:endParaRPr lang="en-CA" dirty="0"/>
          </a:p>
        </p:txBody>
      </p:sp>
    </p:spTree>
    <p:extLst>
      <p:ext uri="{BB962C8B-B14F-4D97-AF65-F5344CB8AC3E}">
        <p14:creationId xmlns:p14="http://schemas.microsoft.com/office/powerpoint/2010/main" val="94891842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ontent Placeholder 2"/>
          <p:cNvSpPr>
            <a:spLocks noGrp="1"/>
          </p:cNvSpPr>
          <p:nvPr>
            <p:ph idx="1"/>
          </p:nvPr>
        </p:nvSpPr>
        <p:spPr>
          <a:xfrm>
            <a:off x="571500" y="533400"/>
            <a:ext cx="8860599" cy="1209675"/>
          </a:xfrm>
        </p:spPr>
        <p:txBody>
          <a:bodyPr>
            <a:noAutofit/>
          </a:bodyPr>
          <a:lstStyle/>
          <a:p>
            <a:pPr marL="0" indent="0">
              <a:buNone/>
            </a:pPr>
            <a:r>
              <a:rPr lang="en-CA" altLang="en-US" sz="4400" dirty="0" smtClean="0">
                <a:latin typeface="+mj-lt"/>
              </a:rPr>
              <a:t>Everything </a:t>
            </a:r>
            <a:r>
              <a:rPr lang="en-CA" altLang="en-US" sz="4400" dirty="0">
                <a:latin typeface="+mj-lt"/>
              </a:rPr>
              <a:t>is Built Around the Personal Learning Record</a:t>
            </a:r>
          </a:p>
        </p:txBody>
      </p:sp>
      <p:pic>
        <p:nvPicPr>
          <p:cNvPr id="6" name="Picture 2" descr="http://www.youthunitedpress.com/wp-content/uploads/2014/01/network-graph-121_14_0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53591" y="2751000"/>
            <a:ext cx="2765907" cy="205022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182827" y="4862173"/>
            <a:ext cx="1134301" cy="523220"/>
          </a:xfrm>
          <a:prstGeom prst="rect">
            <a:avLst/>
          </a:prstGeom>
          <a:noFill/>
        </p:spPr>
        <p:txBody>
          <a:bodyPr wrap="square" rtlCol="0">
            <a:spAutoFit/>
          </a:bodyPr>
          <a:lstStyle/>
          <a:p>
            <a:r>
              <a:rPr lang="en-CA" sz="2800" dirty="0"/>
              <a:t>Me</a:t>
            </a:r>
          </a:p>
        </p:txBody>
      </p:sp>
      <p:sp>
        <p:nvSpPr>
          <p:cNvPr id="8" name="TextBox 7"/>
          <p:cNvSpPr txBox="1"/>
          <p:nvPr/>
        </p:nvSpPr>
        <p:spPr>
          <a:xfrm>
            <a:off x="571500" y="2006395"/>
            <a:ext cx="4223257" cy="3539430"/>
          </a:xfrm>
          <a:prstGeom prst="rect">
            <a:avLst/>
          </a:prstGeom>
          <a:noFill/>
        </p:spPr>
        <p:txBody>
          <a:bodyPr wrap="square" rtlCol="0">
            <a:spAutoFit/>
          </a:bodyPr>
          <a:lstStyle/>
          <a:p>
            <a:r>
              <a:rPr lang="en-CA" sz="3200" dirty="0">
                <a:latin typeface="+mj-lt"/>
              </a:rPr>
              <a:t>This is a </a:t>
            </a:r>
            <a:r>
              <a:rPr lang="en-CA" sz="3200" i="1" dirty="0">
                <a:latin typeface="+mj-lt"/>
              </a:rPr>
              <a:t>new</a:t>
            </a:r>
            <a:r>
              <a:rPr lang="en-CA" sz="3200" dirty="0">
                <a:latin typeface="+mj-lt"/>
              </a:rPr>
              <a:t> type of data – we call it the </a:t>
            </a:r>
            <a:r>
              <a:rPr lang="en-CA" sz="3200" i="1" dirty="0">
                <a:latin typeface="+mj-lt"/>
              </a:rPr>
              <a:t>personal graph</a:t>
            </a:r>
            <a:r>
              <a:rPr lang="en-CA" sz="3200" dirty="0">
                <a:latin typeface="+mj-lt"/>
              </a:rPr>
              <a:t>.</a:t>
            </a:r>
          </a:p>
          <a:p>
            <a:endParaRPr lang="en-CA" sz="3200" dirty="0">
              <a:latin typeface="+mj-lt"/>
            </a:endParaRPr>
          </a:p>
          <a:p>
            <a:r>
              <a:rPr lang="en-CA" sz="3200" dirty="0">
                <a:latin typeface="+mj-lt"/>
              </a:rPr>
              <a:t>Each person has their own </a:t>
            </a:r>
            <a:r>
              <a:rPr lang="en-CA" sz="3200" i="1" dirty="0">
                <a:latin typeface="+mj-lt"/>
              </a:rPr>
              <a:t>private</a:t>
            </a:r>
            <a:r>
              <a:rPr lang="en-CA" sz="3200" dirty="0">
                <a:latin typeface="+mj-lt"/>
              </a:rPr>
              <a:t> personal graph.</a:t>
            </a:r>
          </a:p>
        </p:txBody>
      </p:sp>
      <p:sp>
        <p:nvSpPr>
          <p:cNvPr id="9" name="TextBox 8"/>
          <p:cNvSpPr txBox="1"/>
          <p:nvPr/>
        </p:nvSpPr>
        <p:spPr>
          <a:xfrm>
            <a:off x="7176120" y="2492897"/>
            <a:ext cx="5015880" cy="2308324"/>
          </a:xfrm>
          <a:prstGeom prst="rect">
            <a:avLst/>
          </a:prstGeom>
          <a:noFill/>
        </p:spPr>
        <p:txBody>
          <a:bodyPr wrap="square" rtlCol="0">
            <a:spAutoFit/>
          </a:bodyPr>
          <a:lstStyle/>
          <a:p>
            <a:r>
              <a:rPr lang="en-CA" sz="2400" dirty="0"/>
              <a:t>The PLR contains all a person’s learning records, including:</a:t>
            </a:r>
          </a:p>
          <a:p>
            <a:pPr marL="285750" indent="-285750">
              <a:buFontTx/>
              <a:buChar char="-"/>
            </a:pPr>
            <a:r>
              <a:rPr lang="en-CA" sz="2400" dirty="0"/>
              <a:t>certificates, badges and credentials</a:t>
            </a:r>
          </a:p>
          <a:p>
            <a:pPr marL="285750" indent="-285750">
              <a:buFontTx/>
              <a:buChar char="-"/>
            </a:pPr>
            <a:r>
              <a:rPr lang="en-CA" sz="2400" dirty="0"/>
              <a:t>activity records, test results, scores</a:t>
            </a:r>
          </a:p>
          <a:p>
            <a:pPr marL="285750" indent="-285750">
              <a:buFontTx/>
              <a:buChar char="-"/>
            </a:pPr>
            <a:r>
              <a:rPr lang="en-CA" sz="2400" dirty="0"/>
              <a:t>Assignments, papers, drawings, things they create</a:t>
            </a:r>
          </a:p>
        </p:txBody>
      </p:sp>
    </p:spTree>
    <p:extLst>
      <p:ext uri="{BB962C8B-B14F-4D97-AF65-F5344CB8AC3E}">
        <p14:creationId xmlns:p14="http://schemas.microsoft.com/office/powerpoint/2010/main" val="133219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www.youthunitedpress.com/wp-content/uploads/2014/01/network-graph-121_14_0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75922" y="3218434"/>
            <a:ext cx="1104735" cy="81888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600399" y="4037316"/>
            <a:ext cx="576064" cy="369332"/>
          </a:xfrm>
          <a:prstGeom prst="rect">
            <a:avLst/>
          </a:prstGeom>
          <a:noFill/>
        </p:spPr>
        <p:txBody>
          <a:bodyPr wrap="square" rtlCol="0">
            <a:spAutoFit/>
          </a:bodyPr>
          <a:lstStyle/>
          <a:p>
            <a:r>
              <a:rPr lang="en-CA" dirty="0"/>
              <a:t>Me</a:t>
            </a:r>
          </a:p>
        </p:txBody>
      </p:sp>
      <p:sp>
        <p:nvSpPr>
          <p:cNvPr id="12" name="TextBox 11"/>
          <p:cNvSpPr txBox="1"/>
          <p:nvPr/>
        </p:nvSpPr>
        <p:spPr>
          <a:xfrm>
            <a:off x="1314450" y="4382489"/>
            <a:ext cx="3287474" cy="1415772"/>
          </a:xfrm>
          <a:prstGeom prst="rect">
            <a:avLst/>
          </a:prstGeom>
          <a:noFill/>
        </p:spPr>
        <p:txBody>
          <a:bodyPr wrap="square" rtlCol="0">
            <a:spAutoFit/>
          </a:bodyPr>
          <a:lstStyle/>
          <a:p>
            <a:r>
              <a:rPr lang="en-CA" sz="3200" dirty="0"/>
              <a:t>Personal Library</a:t>
            </a:r>
          </a:p>
          <a:p>
            <a:pPr marL="285750" indent="-285750">
              <a:buFont typeface="Arial" panose="020B0604020202020204" pitchFamily="34" charset="0"/>
              <a:buChar char="•"/>
            </a:pPr>
            <a:r>
              <a:rPr lang="en-CA" dirty="0"/>
              <a:t>Pictures</a:t>
            </a:r>
          </a:p>
          <a:p>
            <a:pPr marL="285750" indent="-285750">
              <a:buFont typeface="Arial" panose="020B0604020202020204" pitchFamily="34" charset="0"/>
              <a:buChar char="•"/>
            </a:pPr>
            <a:r>
              <a:rPr lang="en-CA" dirty="0"/>
              <a:t>Books</a:t>
            </a:r>
          </a:p>
          <a:p>
            <a:pPr marL="285750" indent="-285750">
              <a:buFont typeface="Arial" panose="020B0604020202020204" pitchFamily="34" charset="0"/>
              <a:buChar char="•"/>
            </a:pPr>
            <a:r>
              <a:rPr lang="en-CA" dirty="0"/>
              <a:t>Movies</a:t>
            </a:r>
          </a:p>
        </p:txBody>
      </p:sp>
      <p:sp>
        <p:nvSpPr>
          <p:cNvPr id="13" name="TextBox 12"/>
          <p:cNvSpPr txBox="1"/>
          <p:nvPr/>
        </p:nvSpPr>
        <p:spPr>
          <a:xfrm>
            <a:off x="1000126" y="2087381"/>
            <a:ext cx="4018030" cy="1238801"/>
          </a:xfrm>
          <a:prstGeom prst="rect">
            <a:avLst/>
          </a:prstGeom>
          <a:noFill/>
        </p:spPr>
        <p:txBody>
          <a:bodyPr wrap="square" rtlCol="0">
            <a:spAutoFit/>
          </a:bodyPr>
          <a:lstStyle/>
          <a:p>
            <a:r>
              <a:rPr lang="en-CA" sz="3200" dirty="0"/>
              <a:t>        Stuff Goes Out</a:t>
            </a:r>
          </a:p>
          <a:p>
            <a:endParaRPr lang="en-CA" sz="1050" dirty="0"/>
          </a:p>
          <a:p>
            <a:r>
              <a:rPr lang="en-CA" sz="3200" dirty="0"/>
              <a:t>Stuff Comes In</a:t>
            </a:r>
          </a:p>
        </p:txBody>
      </p:sp>
      <p:sp>
        <p:nvSpPr>
          <p:cNvPr id="14" name="TextBox 13"/>
          <p:cNvSpPr txBox="1"/>
          <p:nvPr/>
        </p:nvSpPr>
        <p:spPr>
          <a:xfrm>
            <a:off x="7768486" y="1955003"/>
            <a:ext cx="3981966" cy="1754326"/>
          </a:xfrm>
          <a:prstGeom prst="rect">
            <a:avLst/>
          </a:prstGeom>
          <a:noFill/>
        </p:spPr>
        <p:txBody>
          <a:bodyPr wrap="square" rtlCol="0">
            <a:spAutoFit/>
          </a:bodyPr>
          <a:lstStyle/>
          <a:p>
            <a:r>
              <a:rPr lang="en-CA" sz="3600" dirty="0"/>
              <a:t>Learning Activities</a:t>
            </a:r>
          </a:p>
          <a:p>
            <a:pPr marL="285750" indent="-285750">
              <a:buFont typeface="Arial" panose="020B0604020202020204" pitchFamily="34" charset="0"/>
              <a:buChar char="•"/>
            </a:pPr>
            <a:r>
              <a:rPr lang="en-CA" sz="2400" dirty="0"/>
              <a:t>I read and watch stuff</a:t>
            </a:r>
          </a:p>
          <a:p>
            <a:pPr marL="285750" indent="-285750">
              <a:buFont typeface="Arial" panose="020B0604020202020204" pitchFamily="34" charset="0"/>
              <a:buChar char="•"/>
            </a:pPr>
            <a:r>
              <a:rPr lang="en-CA" sz="2400" dirty="0"/>
              <a:t>I play with toys</a:t>
            </a:r>
          </a:p>
          <a:p>
            <a:pPr marL="285750" indent="-285750">
              <a:buFont typeface="Arial" panose="020B0604020202020204" pitchFamily="34" charset="0"/>
              <a:buChar char="•"/>
            </a:pPr>
            <a:r>
              <a:rPr lang="en-CA" sz="2400" dirty="0"/>
              <a:t>I make stuff</a:t>
            </a:r>
          </a:p>
        </p:txBody>
      </p:sp>
      <p:sp>
        <p:nvSpPr>
          <p:cNvPr id="15" name="TextBox 14"/>
          <p:cNvSpPr txBox="1"/>
          <p:nvPr/>
        </p:nvSpPr>
        <p:spPr>
          <a:xfrm>
            <a:off x="7779442" y="4602640"/>
            <a:ext cx="1800200" cy="1569660"/>
          </a:xfrm>
          <a:prstGeom prst="rect">
            <a:avLst/>
          </a:prstGeom>
          <a:noFill/>
        </p:spPr>
        <p:txBody>
          <a:bodyPr wrap="square" rtlCol="0">
            <a:spAutoFit/>
          </a:bodyPr>
          <a:lstStyle/>
          <a:p>
            <a:r>
              <a:rPr lang="en-CA" sz="3200" dirty="0"/>
              <a:t>Learning Analytics Services</a:t>
            </a:r>
          </a:p>
        </p:txBody>
      </p:sp>
      <p:cxnSp>
        <p:nvCxnSpPr>
          <p:cNvPr id="16" name="Straight Arrow Connector 15"/>
          <p:cNvCxnSpPr/>
          <p:nvPr/>
        </p:nvCxnSpPr>
        <p:spPr>
          <a:xfrm>
            <a:off x="4079776" y="2773264"/>
            <a:ext cx="1224136" cy="55399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356472" y="2406874"/>
            <a:ext cx="1224136" cy="600164"/>
          </a:xfrm>
          <a:prstGeom prst="rect">
            <a:avLst/>
          </a:prstGeom>
          <a:noFill/>
        </p:spPr>
        <p:txBody>
          <a:bodyPr wrap="square" rtlCol="0">
            <a:spAutoFit/>
          </a:bodyPr>
          <a:lstStyle/>
          <a:p>
            <a:r>
              <a:rPr lang="en-CA" sz="1100" dirty="0"/>
              <a:t>Things, Properties, Relations</a:t>
            </a:r>
          </a:p>
        </p:txBody>
      </p:sp>
      <p:cxnSp>
        <p:nvCxnSpPr>
          <p:cNvPr id="18" name="Straight Arrow Connector 17"/>
          <p:cNvCxnSpPr/>
          <p:nvPr/>
        </p:nvCxnSpPr>
        <p:spPr>
          <a:xfrm flipH="1">
            <a:off x="3863752" y="3461902"/>
            <a:ext cx="792088" cy="7970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903031" y="3627876"/>
            <a:ext cx="1548286" cy="276999"/>
          </a:xfrm>
          <a:prstGeom prst="rect">
            <a:avLst/>
          </a:prstGeom>
          <a:noFill/>
        </p:spPr>
        <p:txBody>
          <a:bodyPr wrap="square" rtlCol="0">
            <a:spAutoFit/>
          </a:bodyPr>
          <a:lstStyle/>
          <a:p>
            <a:r>
              <a:rPr lang="en-CA" sz="1200" dirty="0"/>
              <a:t>Big stuff goes here</a:t>
            </a:r>
          </a:p>
        </p:txBody>
      </p:sp>
      <p:cxnSp>
        <p:nvCxnSpPr>
          <p:cNvPr id="20" name="Straight Arrow Connector 19"/>
          <p:cNvCxnSpPr/>
          <p:nvPr/>
        </p:nvCxnSpPr>
        <p:spPr>
          <a:xfrm>
            <a:off x="6672066" y="3860408"/>
            <a:ext cx="1022259" cy="6983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213694" y="4032874"/>
            <a:ext cx="1224136" cy="246221"/>
          </a:xfrm>
          <a:prstGeom prst="rect">
            <a:avLst/>
          </a:prstGeom>
          <a:noFill/>
        </p:spPr>
        <p:txBody>
          <a:bodyPr wrap="square" rtlCol="0">
            <a:spAutoFit/>
          </a:bodyPr>
          <a:lstStyle/>
          <a:p>
            <a:r>
              <a:rPr lang="en-CA" sz="1000" dirty="0"/>
              <a:t>Questions</a:t>
            </a:r>
          </a:p>
        </p:txBody>
      </p:sp>
      <p:cxnSp>
        <p:nvCxnSpPr>
          <p:cNvPr id="22" name="Straight Arrow Connector 21"/>
          <p:cNvCxnSpPr/>
          <p:nvPr/>
        </p:nvCxnSpPr>
        <p:spPr>
          <a:xfrm flipH="1" flipV="1">
            <a:off x="6480657" y="4171372"/>
            <a:ext cx="1055505" cy="7265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517981" y="4563919"/>
            <a:ext cx="1224136" cy="246221"/>
          </a:xfrm>
          <a:prstGeom prst="rect">
            <a:avLst/>
          </a:prstGeom>
          <a:noFill/>
        </p:spPr>
        <p:txBody>
          <a:bodyPr wrap="square" rtlCol="0">
            <a:spAutoFit/>
          </a:bodyPr>
          <a:lstStyle/>
          <a:p>
            <a:r>
              <a:rPr lang="en-CA" sz="1000" dirty="0"/>
              <a:t>Answers</a:t>
            </a:r>
          </a:p>
        </p:txBody>
      </p:sp>
      <p:cxnSp>
        <p:nvCxnSpPr>
          <p:cNvPr id="24" name="Straight Arrow Connector 23"/>
          <p:cNvCxnSpPr/>
          <p:nvPr/>
        </p:nvCxnSpPr>
        <p:spPr>
          <a:xfrm flipV="1">
            <a:off x="4079776" y="3904874"/>
            <a:ext cx="1224136" cy="65904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5938374" y="2726115"/>
            <a:ext cx="0" cy="38582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6043098" y="2564905"/>
            <a:ext cx="1372900" cy="9953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flipV="1">
            <a:off x="4545499" y="2305678"/>
            <a:ext cx="1262471" cy="35875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6176465" y="2773265"/>
            <a:ext cx="1037231" cy="33867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4545496" y="3461900"/>
            <a:ext cx="631236" cy="30447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571125" y="2960872"/>
            <a:ext cx="1224136" cy="523220"/>
          </a:xfrm>
          <a:prstGeom prst="rect">
            <a:avLst/>
          </a:prstGeom>
          <a:noFill/>
        </p:spPr>
        <p:txBody>
          <a:bodyPr wrap="square" rtlCol="0">
            <a:spAutoFit/>
          </a:bodyPr>
          <a:lstStyle/>
          <a:p>
            <a:r>
              <a:rPr lang="en-CA" sz="1400" dirty="0"/>
              <a:t>Things I did</a:t>
            </a:r>
          </a:p>
          <a:p>
            <a:r>
              <a:rPr lang="en-CA" sz="1400" dirty="0"/>
              <a:t>Stuff I make</a:t>
            </a:r>
          </a:p>
        </p:txBody>
      </p:sp>
      <p:sp>
        <p:nvSpPr>
          <p:cNvPr id="31" name="Content Placeholder 2"/>
          <p:cNvSpPr txBox="1">
            <a:spLocks/>
          </p:cNvSpPr>
          <p:nvPr/>
        </p:nvSpPr>
        <p:spPr>
          <a:xfrm>
            <a:off x="746432" y="432755"/>
            <a:ext cx="8860599" cy="12096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altLang="en-US" sz="4400" dirty="0" smtClean="0">
                <a:latin typeface="+mj-lt"/>
              </a:rPr>
              <a:t>Everything is Built Around the Personal Learning Record</a:t>
            </a:r>
            <a:endParaRPr lang="en-CA" altLang="en-US" sz="4400" dirty="0">
              <a:latin typeface="+mj-lt"/>
            </a:endParaRPr>
          </a:p>
        </p:txBody>
      </p:sp>
    </p:spTree>
    <p:extLst>
      <p:ext uri="{BB962C8B-B14F-4D97-AF65-F5344CB8AC3E}">
        <p14:creationId xmlns:p14="http://schemas.microsoft.com/office/powerpoint/2010/main" val="15452293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m.vente-privee.com/w2/assets/images/vp/GIF_WP_120@3x.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5514" y="3944333"/>
            <a:ext cx="3048000" cy="304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CA" dirty="0" smtClean="0"/>
              <a:t>Knowledge Translation</a:t>
            </a:r>
            <a:endParaRPr lang="en-CA" dirty="0"/>
          </a:p>
        </p:txBody>
      </p:sp>
      <p:sp>
        <p:nvSpPr>
          <p:cNvPr id="3" name="Content Placeholder 2"/>
          <p:cNvSpPr>
            <a:spLocks noGrp="1"/>
          </p:cNvSpPr>
          <p:nvPr>
            <p:ph idx="1"/>
          </p:nvPr>
        </p:nvSpPr>
        <p:spPr>
          <a:xfrm>
            <a:off x="838200" y="300881"/>
            <a:ext cx="10515600" cy="4351338"/>
          </a:xfrm>
        </p:spPr>
        <p:txBody>
          <a:bodyPr>
            <a:normAutofit/>
          </a:bodyPr>
          <a:lstStyle/>
          <a:p>
            <a:pPr marL="0" indent="0">
              <a:buNone/>
            </a:pPr>
            <a:endParaRPr lang="en-CA" sz="4000" dirty="0" smtClean="0">
              <a:latin typeface="+mj-lt"/>
            </a:endParaRPr>
          </a:p>
          <a:p>
            <a:pPr marL="0" indent="0">
              <a:buNone/>
            </a:pPr>
            <a:endParaRPr lang="en-CA" sz="4000" dirty="0">
              <a:latin typeface="+mj-lt"/>
            </a:endParaRPr>
          </a:p>
          <a:p>
            <a:pPr marL="0" indent="0">
              <a:buNone/>
            </a:pPr>
            <a:r>
              <a:rPr lang="en-CA" sz="4000" dirty="0" smtClean="0">
                <a:latin typeface="+mj-lt"/>
              </a:rPr>
              <a:t>“…defined as a dynamic and iterative process that includes synthesis, dissemination, exchange and ethically-sound application of knowledge ....”</a:t>
            </a:r>
          </a:p>
          <a:p>
            <a:pPr marL="0" indent="0">
              <a:buNone/>
            </a:pPr>
            <a:endParaRPr lang="en-CA" sz="3600" dirty="0" smtClean="0"/>
          </a:p>
        </p:txBody>
      </p:sp>
      <p:sp>
        <p:nvSpPr>
          <p:cNvPr id="4" name="Rectangle 3"/>
          <p:cNvSpPr/>
          <p:nvPr/>
        </p:nvSpPr>
        <p:spPr>
          <a:xfrm>
            <a:off x="838200" y="3423531"/>
            <a:ext cx="4610045" cy="369332"/>
          </a:xfrm>
          <a:prstGeom prst="rect">
            <a:avLst/>
          </a:prstGeom>
        </p:spPr>
        <p:txBody>
          <a:bodyPr wrap="none">
            <a:spAutoFit/>
          </a:bodyPr>
          <a:lstStyle/>
          <a:p>
            <a:r>
              <a:rPr lang="en-CA" dirty="0" smtClean="0"/>
              <a:t>CIHR, </a:t>
            </a:r>
            <a:r>
              <a:rPr lang="en-CA" dirty="0" smtClean="0">
                <a:hlinkClick r:id="rId3"/>
              </a:rPr>
              <a:t>http://www.cihr-irsc.gc.ca/e/39033.html</a:t>
            </a:r>
            <a:r>
              <a:rPr lang="en-CA" dirty="0" smtClean="0"/>
              <a:t> </a:t>
            </a:r>
            <a:endParaRPr lang="en-CA" dirty="0"/>
          </a:p>
        </p:txBody>
      </p:sp>
      <p:sp>
        <p:nvSpPr>
          <p:cNvPr id="5" name="Rectangle 4"/>
          <p:cNvSpPr/>
          <p:nvPr/>
        </p:nvSpPr>
        <p:spPr>
          <a:xfrm>
            <a:off x="837389" y="4712900"/>
            <a:ext cx="3868238" cy="369332"/>
          </a:xfrm>
          <a:prstGeom prst="rect">
            <a:avLst/>
          </a:prstGeom>
        </p:spPr>
        <p:txBody>
          <a:bodyPr wrap="none">
            <a:spAutoFit/>
          </a:bodyPr>
          <a:lstStyle/>
          <a:p>
            <a:r>
              <a:rPr lang="en-CA" dirty="0">
                <a:hlinkClick r:id="rId4"/>
              </a:rPr>
              <a:t>http://</a:t>
            </a:r>
            <a:r>
              <a:rPr lang="en-CA" dirty="0" smtClean="0">
                <a:hlinkClick r:id="rId4"/>
              </a:rPr>
              <a:t>www.campbellcollaboration.org</a:t>
            </a:r>
            <a:r>
              <a:rPr lang="en-CA" dirty="0" smtClean="0"/>
              <a:t> </a:t>
            </a:r>
            <a:endParaRPr lang="en-CA" dirty="0"/>
          </a:p>
        </p:txBody>
      </p:sp>
      <p:sp>
        <p:nvSpPr>
          <p:cNvPr id="6" name="Rectangle 5"/>
          <p:cNvSpPr/>
          <p:nvPr/>
        </p:nvSpPr>
        <p:spPr>
          <a:xfrm>
            <a:off x="838200" y="3944333"/>
            <a:ext cx="11415176" cy="707886"/>
          </a:xfrm>
          <a:prstGeom prst="rect">
            <a:avLst/>
          </a:prstGeom>
        </p:spPr>
        <p:txBody>
          <a:bodyPr wrap="none">
            <a:spAutoFit/>
          </a:bodyPr>
          <a:lstStyle/>
          <a:p>
            <a:r>
              <a:rPr lang="en-CA" sz="4000" dirty="0">
                <a:latin typeface="+mj-lt"/>
              </a:rPr>
              <a:t>Campbell Collaboration - knowledge base for decisions</a:t>
            </a:r>
          </a:p>
        </p:txBody>
      </p:sp>
    </p:spTree>
    <p:extLst>
      <p:ext uri="{BB962C8B-B14F-4D97-AF65-F5344CB8AC3E}">
        <p14:creationId xmlns:p14="http://schemas.microsoft.com/office/powerpoint/2010/main" val="428417885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Relevant PLR Projects</a:t>
            </a:r>
            <a:endParaRPr lang="en-CA" dirty="0"/>
          </a:p>
        </p:txBody>
      </p:sp>
      <p:sp>
        <p:nvSpPr>
          <p:cNvPr id="3" name="Content Placeholder 2"/>
          <p:cNvSpPr>
            <a:spLocks noGrp="1"/>
          </p:cNvSpPr>
          <p:nvPr>
            <p:ph idx="1"/>
          </p:nvPr>
        </p:nvSpPr>
        <p:spPr>
          <a:xfrm>
            <a:off x="1280985" y="1569013"/>
            <a:ext cx="4599432" cy="4351339"/>
          </a:xfrm>
        </p:spPr>
        <p:txBody>
          <a:bodyPr>
            <a:normAutofit/>
          </a:bodyPr>
          <a:lstStyle/>
          <a:p>
            <a:r>
              <a:rPr lang="en-CA" sz="3200" dirty="0">
                <a:latin typeface="+mj-lt"/>
              </a:rPr>
              <a:t>Manchester PLE Project</a:t>
            </a:r>
          </a:p>
          <a:p>
            <a:r>
              <a:rPr lang="en-CA" sz="3200" dirty="0">
                <a:latin typeface="+mj-lt"/>
              </a:rPr>
              <a:t>Responsive Open Learning Environments (ROLE) </a:t>
            </a:r>
            <a:r>
              <a:rPr lang="en-CA" sz="2000" dirty="0">
                <a:latin typeface="+mj-lt"/>
                <a:hlinkClick r:id="rId2"/>
              </a:rPr>
              <a:t>http://www.role-project.eu/</a:t>
            </a:r>
            <a:r>
              <a:rPr lang="en-CA" sz="2000" dirty="0">
                <a:latin typeface="+mj-lt"/>
              </a:rPr>
              <a:t> </a:t>
            </a:r>
          </a:p>
          <a:p>
            <a:r>
              <a:rPr lang="en-CA" sz="3200" dirty="0">
                <a:latin typeface="+mj-lt"/>
              </a:rPr>
              <a:t>Known </a:t>
            </a:r>
            <a:r>
              <a:rPr lang="en-CA" sz="2000" dirty="0">
                <a:latin typeface="+mj-lt"/>
                <a:hlinkClick r:id="rId3"/>
              </a:rPr>
              <a:t>http://withknown.com/</a:t>
            </a:r>
            <a:endParaRPr lang="en-CA" sz="2000" dirty="0">
              <a:latin typeface="+mj-lt"/>
            </a:endParaRPr>
          </a:p>
          <a:p>
            <a:r>
              <a:rPr lang="en-CA" sz="3200" dirty="0">
                <a:latin typeface="+mj-lt"/>
              </a:rPr>
              <a:t>Learning Locker  </a:t>
            </a:r>
            <a:r>
              <a:rPr lang="en-CA" sz="2000" dirty="0">
                <a:latin typeface="+mj-lt"/>
                <a:hlinkClick r:id="rId4"/>
              </a:rPr>
              <a:t>http://learninglocker.net/</a:t>
            </a:r>
            <a:r>
              <a:rPr lang="en-CA" sz="2000" dirty="0">
                <a:latin typeface="+mj-lt"/>
              </a:rPr>
              <a:t> </a:t>
            </a:r>
            <a:endParaRPr lang="en-CA" sz="3200" dirty="0">
              <a:latin typeface="+mj-lt"/>
            </a:endParaRPr>
          </a:p>
          <a:p>
            <a:r>
              <a:rPr lang="en-CA" sz="3200" dirty="0" err="1">
                <a:latin typeface="+mj-lt"/>
              </a:rPr>
              <a:t>Mahara</a:t>
            </a:r>
            <a:r>
              <a:rPr lang="en-CA" sz="3200" dirty="0">
                <a:latin typeface="+mj-lt"/>
              </a:rPr>
              <a:t> </a:t>
            </a:r>
            <a:r>
              <a:rPr lang="en-CA" sz="1800" dirty="0">
                <a:latin typeface="+mj-lt"/>
                <a:hlinkClick r:id="rId5"/>
              </a:rPr>
              <a:t>https://mahara.org/</a:t>
            </a:r>
            <a:r>
              <a:rPr lang="en-CA" sz="1800" dirty="0">
                <a:latin typeface="+mj-lt"/>
              </a:rPr>
              <a:t> </a:t>
            </a:r>
            <a:endParaRPr lang="en-CA" sz="3200" dirty="0">
              <a:latin typeface="+mj-lt"/>
            </a:endParaRPr>
          </a:p>
        </p:txBody>
      </p:sp>
      <p:pic>
        <p:nvPicPr>
          <p:cNvPr id="4" name="Picture 3"/>
          <p:cNvPicPr>
            <a:picLocks noChangeAspect="1"/>
          </p:cNvPicPr>
          <p:nvPr/>
        </p:nvPicPr>
        <p:blipFill>
          <a:blip r:embed="rId6"/>
          <a:stretch>
            <a:fillRect/>
          </a:stretch>
        </p:blipFill>
        <p:spPr>
          <a:xfrm>
            <a:off x="6197467" y="788398"/>
            <a:ext cx="4823459" cy="2845436"/>
          </a:xfrm>
          <a:prstGeom prst="rect">
            <a:avLst/>
          </a:prstGeom>
        </p:spPr>
      </p:pic>
      <p:sp>
        <p:nvSpPr>
          <p:cNvPr id="5" name="Rectangle 4"/>
          <p:cNvSpPr/>
          <p:nvPr/>
        </p:nvSpPr>
        <p:spPr>
          <a:xfrm>
            <a:off x="1577548" y="5551020"/>
            <a:ext cx="4619919" cy="369332"/>
          </a:xfrm>
          <a:prstGeom prst="rect">
            <a:avLst/>
          </a:prstGeom>
        </p:spPr>
        <p:txBody>
          <a:bodyPr wrap="none">
            <a:spAutoFit/>
          </a:bodyPr>
          <a:lstStyle/>
          <a:p>
            <a:r>
              <a:rPr lang="en-CA" dirty="0">
                <a:hlinkClick r:id="rId7"/>
              </a:rPr>
              <a:t>http://personalis.wikispaces.com/PLE+Projects</a:t>
            </a:r>
            <a:r>
              <a:rPr lang="en-CA" dirty="0"/>
              <a:t> </a:t>
            </a:r>
          </a:p>
        </p:txBody>
      </p:sp>
      <p:pic>
        <p:nvPicPr>
          <p:cNvPr id="6" name="Picture 5"/>
          <p:cNvPicPr>
            <a:picLocks noChangeAspect="1"/>
          </p:cNvPicPr>
          <p:nvPr/>
        </p:nvPicPr>
        <p:blipFill>
          <a:blip r:embed="rId8"/>
          <a:stretch>
            <a:fillRect/>
          </a:stretch>
        </p:blipFill>
        <p:spPr>
          <a:xfrm>
            <a:off x="7299846" y="3849270"/>
            <a:ext cx="3721080" cy="2385620"/>
          </a:xfrm>
          <a:prstGeom prst="rect">
            <a:avLst/>
          </a:prstGeom>
        </p:spPr>
      </p:pic>
    </p:spTree>
    <p:extLst>
      <p:ext uri="{BB962C8B-B14F-4D97-AF65-F5344CB8AC3E}">
        <p14:creationId xmlns:p14="http://schemas.microsoft.com/office/powerpoint/2010/main" val="102578030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Oval 51"/>
          <p:cNvSpPr/>
          <p:nvPr/>
        </p:nvSpPr>
        <p:spPr>
          <a:xfrm>
            <a:off x="4813300" y="2827313"/>
            <a:ext cx="1689100" cy="254957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1" name="Rectangle 50"/>
          <p:cNvSpPr/>
          <p:nvPr/>
        </p:nvSpPr>
        <p:spPr>
          <a:xfrm>
            <a:off x="8172452" y="1832113"/>
            <a:ext cx="2238375" cy="418665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0" name="Rectangle 49"/>
          <p:cNvSpPr/>
          <p:nvPr/>
        </p:nvSpPr>
        <p:spPr>
          <a:xfrm>
            <a:off x="1854598" y="1758951"/>
            <a:ext cx="2051447" cy="480563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9" name="Rectangle 48"/>
          <p:cNvSpPr/>
          <p:nvPr/>
        </p:nvSpPr>
        <p:spPr>
          <a:xfrm>
            <a:off x="4673997" y="1690689"/>
            <a:ext cx="1714500" cy="914400"/>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p:txBody>
          <a:bodyPr/>
          <a:lstStyle/>
          <a:p>
            <a:r>
              <a:rPr lang="en-CA" dirty="0" smtClean="0"/>
              <a:t>Graph Aggregation and Storage</a:t>
            </a:r>
            <a:endParaRPr lang="en-CA" dirty="0"/>
          </a:p>
        </p:txBody>
      </p:sp>
      <p:cxnSp>
        <p:nvCxnSpPr>
          <p:cNvPr id="5" name="Elbow Connector 4"/>
          <p:cNvCxnSpPr/>
          <p:nvPr/>
        </p:nvCxnSpPr>
        <p:spPr>
          <a:xfrm>
            <a:off x="3352800" y="2476500"/>
            <a:ext cx="1435100" cy="9525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Elbow Connector 6"/>
          <p:cNvCxnSpPr/>
          <p:nvPr/>
        </p:nvCxnSpPr>
        <p:spPr>
          <a:xfrm>
            <a:off x="3454400" y="3340100"/>
            <a:ext cx="1270000" cy="3683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Elbow Connector 8"/>
          <p:cNvCxnSpPr/>
          <p:nvPr/>
        </p:nvCxnSpPr>
        <p:spPr>
          <a:xfrm flipV="1">
            <a:off x="3352800" y="3911600"/>
            <a:ext cx="1346200" cy="2794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Elbow Connector 12"/>
          <p:cNvCxnSpPr/>
          <p:nvPr/>
        </p:nvCxnSpPr>
        <p:spPr>
          <a:xfrm flipV="1">
            <a:off x="3352800" y="4229100"/>
            <a:ext cx="1435100" cy="4699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Elbow Connector 14"/>
          <p:cNvCxnSpPr/>
          <p:nvPr/>
        </p:nvCxnSpPr>
        <p:spPr>
          <a:xfrm flipV="1">
            <a:off x="3352800" y="4508500"/>
            <a:ext cx="1435100" cy="8255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Elbow Connector 16"/>
          <p:cNvCxnSpPr/>
          <p:nvPr/>
        </p:nvCxnSpPr>
        <p:spPr>
          <a:xfrm flipV="1">
            <a:off x="3352800" y="5422900"/>
            <a:ext cx="1346200" cy="5080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Elbow Connector 18"/>
          <p:cNvCxnSpPr/>
          <p:nvPr/>
        </p:nvCxnSpPr>
        <p:spPr>
          <a:xfrm flipV="1">
            <a:off x="6502400" y="2324100"/>
            <a:ext cx="1435100" cy="11049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Elbow Connector 20"/>
          <p:cNvCxnSpPr/>
          <p:nvPr/>
        </p:nvCxnSpPr>
        <p:spPr>
          <a:xfrm>
            <a:off x="6540500" y="3708400"/>
            <a:ext cx="1231900" cy="2032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22"/>
          <p:cNvCxnSpPr/>
          <p:nvPr/>
        </p:nvCxnSpPr>
        <p:spPr>
          <a:xfrm flipV="1">
            <a:off x="6502400" y="3048000"/>
            <a:ext cx="1435100" cy="8636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p:cNvCxnSpPr/>
          <p:nvPr/>
        </p:nvCxnSpPr>
        <p:spPr>
          <a:xfrm>
            <a:off x="6540500" y="4102100"/>
            <a:ext cx="1397000" cy="5969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Elbow Connector 26"/>
          <p:cNvCxnSpPr/>
          <p:nvPr/>
        </p:nvCxnSpPr>
        <p:spPr>
          <a:xfrm>
            <a:off x="6540500" y="4419600"/>
            <a:ext cx="1397000" cy="10033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1962150" y="2144286"/>
            <a:ext cx="2127250" cy="4093428"/>
          </a:xfrm>
          <a:prstGeom prst="rect">
            <a:avLst/>
          </a:prstGeom>
          <a:noFill/>
        </p:spPr>
        <p:txBody>
          <a:bodyPr wrap="square" rtlCol="0">
            <a:spAutoFit/>
          </a:bodyPr>
          <a:lstStyle/>
          <a:p>
            <a:r>
              <a:rPr lang="en-CA" sz="2000" dirty="0"/>
              <a:t>Email</a:t>
            </a:r>
          </a:p>
          <a:p>
            <a:r>
              <a:rPr lang="en-CA" sz="2000" dirty="0"/>
              <a:t>RSS</a:t>
            </a:r>
          </a:p>
          <a:p>
            <a:r>
              <a:rPr lang="en-CA" sz="2000" dirty="0"/>
              <a:t>OAI</a:t>
            </a:r>
          </a:p>
          <a:p>
            <a:r>
              <a:rPr lang="en-CA" sz="2000" dirty="0" err="1"/>
              <a:t>Sharepoint</a:t>
            </a:r>
            <a:endParaRPr lang="en-CA" sz="2000" dirty="0"/>
          </a:p>
          <a:p>
            <a:r>
              <a:rPr lang="en-CA" sz="2000" dirty="0"/>
              <a:t>Facebook</a:t>
            </a:r>
          </a:p>
          <a:p>
            <a:r>
              <a:rPr lang="en-CA" sz="2000" dirty="0"/>
              <a:t>Twitter</a:t>
            </a:r>
          </a:p>
          <a:p>
            <a:r>
              <a:rPr lang="en-CA" sz="2000" dirty="0"/>
              <a:t>Monster</a:t>
            </a:r>
          </a:p>
          <a:p>
            <a:r>
              <a:rPr lang="en-CA" sz="2000" dirty="0"/>
              <a:t>Government</a:t>
            </a:r>
          </a:p>
          <a:p>
            <a:r>
              <a:rPr lang="en-CA" sz="2000" dirty="0"/>
              <a:t>Repositories</a:t>
            </a:r>
          </a:p>
          <a:p>
            <a:r>
              <a:rPr lang="en-CA" sz="2000" dirty="0"/>
              <a:t>Desire2Learn</a:t>
            </a:r>
          </a:p>
          <a:p>
            <a:r>
              <a:rPr lang="en-CA" sz="2000" dirty="0"/>
              <a:t>Coursera</a:t>
            </a:r>
          </a:p>
          <a:p>
            <a:r>
              <a:rPr lang="en-CA" sz="2000" dirty="0"/>
              <a:t>EdX</a:t>
            </a:r>
          </a:p>
          <a:p>
            <a:r>
              <a:rPr lang="en-CA" sz="2000" dirty="0" err="1"/>
              <a:t>etc</a:t>
            </a:r>
            <a:endParaRPr lang="en-CA" sz="2000" dirty="0"/>
          </a:p>
        </p:txBody>
      </p:sp>
      <p:sp>
        <p:nvSpPr>
          <p:cNvPr id="30" name="TextBox 29"/>
          <p:cNvSpPr txBox="1"/>
          <p:nvPr/>
        </p:nvSpPr>
        <p:spPr>
          <a:xfrm>
            <a:off x="5026025" y="3249881"/>
            <a:ext cx="1301750" cy="1323439"/>
          </a:xfrm>
          <a:prstGeom prst="rect">
            <a:avLst/>
          </a:prstGeom>
          <a:noFill/>
        </p:spPr>
        <p:txBody>
          <a:bodyPr wrap="square" rtlCol="0">
            <a:spAutoFit/>
          </a:bodyPr>
          <a:lstStyle/>
          <a:p>
            <a:r>
              <a:rPr lang="en-CA" sz="2000" dirty="0"/>
              <a:t>Parsing</a:t>
            </a:r>
          </a:p>
          <a:p>
            <a:r>
              <a:rPr lang="en-CA" sz="2000" dirty="0"/>
              <a:t>Scraping</a:t>
            </a:r>
          </a:p>
          <a:p>
            <a:r>
              <a:rPr lang="en-CA" sz="2000" dirty="0"/>
              <a:t>Analytics</a:t>
            </a:r>
          </a:p>
          <a:p>
            <a:r>
              <a:rPr lang="en-CA" sz="2000" dirty="0" err="1"/>
              <a:t>etc</a:t>
            </a:r>
            <a:endParaRPr lang="en-CA" sz="2000" dirty="0"/>
          </a:p>
        </p:txBody>
      </p:sp>
      <p:sp>
        <p:nvSpPr>
          <p:cNvPr id="31" name="TextBox 30"/>
          <p:cNvSpPr txBox="1"/>
          <p:nvPr/>
        </p:nvSpPr>
        <p:spPr>
          <a:xfrm>
            <a:off x="8277225" y="1837472"/>
            <a:ext cx="1981200" cy="4093428"/>
          </a:xfrm>
          <a:prstGeom prst="rect">
            <a:avLst/>
          </a:prstGeom>
          <a:noFill/>
        </p:spPr>
        <p:txBody>
          <a:bodyPr wrap="square" rtlCol="0">
            <a:spAutoFit/>
          </a:bodyPr>
          <a:lstStyle/>
          <a:p>
            <a:r>
              <a:rPr lang="en-CA" sz="2000" dirty="0"/>
              <a:t>Article</a:t>
            </a:r>
          </a:p>
          <a:p>
            <a:r>
              <a:rPr lang="en-CA" sz="2000" dirty="0"/>
              <a:t>Photograph</a:t>
            </a:r>
          </a:p>
          <a:p>
            <a:r>
              <a:rPr lang="en-CA" sz="2000" dirty="0"/>
              <a:t>Video</a:t>
            </a:r>
          </a:p>
          <a:p>
            <a:r>
              <a:rPr lang="en-CA" sz="2000" dirty="0"/>
              <a:t>Person</a:t>
            </a:r>
          </a:p>
          <a:p>
            <a:r>
              <a:rPr lang="en-CA" sz="2000" dirty="0"/>
              <a:t>Author</a:t>
            </a:r>
          </a:p>
          <a:p>
            <a:r>
              <a:rPr lang="en-CA" sz="2000" dirty="0"/>
              <a:t>Publisher</a:t>
            </a:r>
          </a:p>
          <a:p>
            <a:r>
              <a:rPr lang="en-CA" sz="2000" dirty="0"/>
              <a:t>Organization</a:t>
            </a:r>
          </a:p>
          <a:p>
            <a:r>
              <a:rPr lang="en-CA" sz="2000" dirty="0"/>
              <a:t>Job Opportunity</a:t>
            </a:r>
          </a:p>
          <a:p>
            <a:r>
              <a:rPr lang="en-CA" sz="2000" dirty="0"/>
              <a:t>Competency</a:t>
            </a:r>
          </a:p>
          <a:p>
            <a:r>
              <a:rPr lang="en-CA" sz="2000" dirty="0" err="1"/>
              <a:t>Cetrificate</a:t>
            </a:r>
            <a:endParaRPr lang="en-CA" sz="2000" dirty="0"/>
          </a:p>
          <a:p>
            <a:r>
              <a:rPr lang="en-CA" sz="2000" dirty="0"/>
              <a:t>Event</a:t>
            </a:r>
          </a:p>
          <a:p>
            <a:r>
              <a:rPr lang="en-CA" sz="2000" dirty="0"/>
              <a:t>Location / Place</a:t>
            </a:r>
          </a:p>
          <a:p>
            <a:r>
              <a:rPr lang="en-CA" sz="2000" dirty="0"/>
              <a:t>Time / Date</a:t>
            </a:r>
          </a:p>
        </p:txBody>
      </p:sp>
      <p:cxnSp>
        <p:nvCxnSpPr>
          <p:cNvPr id="33" name="Straight Arrow Connector 32"/>
          <p:cNvCxnSpPr/>
          <p:nvPr/>
        </p:nvCxnSpPr>
        <p:spPr>
          <a:xfrm>
            <a:off x="5676900" y="4699000"/>
            <a:ext cx="0" cy="12319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958556" y="5972097"/>
            <a:ext cx="1501776" cy="461665"/>
          </a:xfrm>
          <a:prstGeom prst="rect">
            <a:avLst/>
          </a:prstGeom>
          <a:noFill/>
        </p:spPr>
        <p:txBody>
          <a:bodyPr wrap="square" rtlCol="0">
            <a:spAutoFit/>
          </a:bodyPr>
          <a:lstStyle/>
          <a:p>
            <a:r>
              <a:rPr lang="en-CA" sz="2400" dirty="0"/>
              <a:t>Storage</a:t>
            </a:r>
          </a:p>
        </p:txBody>
      </p:sp>
      <p:sp>
        <p:nvSpPr>
          <p:cNvPr id="36" name="Arc 35"/>
          <p:cNvSpPr/>
          <p:nvPr/>
        </p:nvSpPr>
        <p:spPr>
          <a:xfrm>
            <a:off x="6540501" y="4699001"/>
            <a:ext cx="276225" cy="1726913"/>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37" name="Arc 36"/>
          <p:cNvSpPr/>
          <p:nvPr/>
        </p:nvSpPr>
        <p:spPr>
          <a:xfrm flipH="1" flipV="1">
            <a:off x="6838948" y="4673314"/>
            <a:ext cx="1225552" cy="1726912"/>
          </a:xfrm>
          <a:prstGeom prst="arc">
            <a:avLst>
              <a:gd name="adj1" fmla="val 16200000"/>
              <a:gd name="adj2" fmla="val 2132642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cxnSp>
        <p:nvCxnSpPr>
          <p:cNvPr id="39" name="Straight Arrow Connector 38"/>
          <p:cNvCxnSpPr>
            <a:stCxn id="37" idx="0"/>
          </p:cNvCxnSpPr>
          <p:nvPr/>
        </p:nvCxnSpPr>
        <p:spPr>
          <a:xfrm>
            <a:off x="7451724" y="6400226"/>
            <a:ext cx="61277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endCxn id="36" idx="0"/>
          </p:cNvCxnSpPr>
          <p:nvPr/>
        </p:nvCxnSpPr>
        <p:spPr>
          <a:xfrm>
            <a:off x="6540500" y="4699000"/>
            <a:ext cx="138112" cy="0"/>
          </a:xfrm>
          <a:prstGeom prst="line">
            <a:avLst/>
          </a:prstGeom>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8356600" y="6237714"/>
            <a:ext cx="1981200" cy="369332"/>
          </a:xfrm>
          <a:prstGeom prst="rect">
            <a:avLst/>
          </a:prstGeom>
          <a:noFill/>
        </p:spPr>
        <p:txBody>
          <a:bodyPr wrap="square" rtlCol="0">
            <a:spAutoFit/>
          </a:bodyPr>
          <a:lstStyle/>
          <a:p>
            <a:r>
              <a:rPr lang="en-CA" dirty="0"/>
              <a:t>RELATIONS</a:t>
            </a:r>
          </a:p>
        </p:txBody>
      </p:sp>
      <p:cxnSp>
        <p:nvCxnSpPr>
          <p:cNvPr id="44" name="Straight Arrow Connector 43"/>
          <p:cNvCxnSpPr/>
          <p:nvPr/>
        </p:nvCxnSpPr>
        <p:spPr>
          <a:xfrm flipV="1">
            <a:off x="9067800" y="5930901"/>
            <a:ext cx="0" cy="3796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5015706" y="1800363"/>
            <a:ext cx="1979612" cy="707886"/>
          </a:xfrm>
          <a:prstGeom prst="rect">
            <a:avLst/>
          </a:prstGeom>
          <a:noFill/>
        </p:spPr>
        <p:txBody>
          <a:bodyPr wrap="square" rtlCol="0">
            <a:spAutoFit/>
          </a:bodyPr>
          <a:lstStyle/>
          <a:p>
            <a:r>
              <a:rPr lang="en-CA" sz="2000" dirty="0"/>
              <a:t>Personal</a:t>
            </a:r>
          </a:p>
          <a:p>
            <a:r>
              <a:rPr lang="en-CA" sz="2000" dirty="0"/>
              <a:t>Context</a:t>
            </a:r>
          </a:p>
        </p:txBody>
      </p:sp>
      <p:cxnSp>
        <p:nvCxnSpPr>
          <p:cNvPr id="47" name="Straight Arrow Connector 46"/>
          <p:cNvCxnSpPr/>
          <p:nvPr/>
        </p:nvCxnSpPr>
        <p:spPr>
          <a:xfrm>
            <a:off x="5549900" y="2616200"/>
            <a:ext cx="0" cy="6336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570089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5127885" cy="4351338"/>
          </a:xfrm>
        </p:spPr>
        <p:txBody>
          <a:bodyPr>
            <a:normAutofit/>
          </a:bodyPr>
          <a:lstStyle/>
          <a:p>
            <a:pPr marL="0" indent="0">
              <a:buNone/>
            </a:pPr>
            <a:r>
              <a:rPr lang="en-CA" sz="3600" dirty="0" smtClean="0">
                <a:latin typeface="+mj-lt"/>
              </a:rPr>
              <a:t>Third parties can provide analytics services, but they don’t get free unfettered access to the data any more (think of data like money)</a:t>
            </a:r>
            <a:endParaRPr lang="en-CA" sz="3600" dirty="0">
              <a:latin typeface="+mj-lt"/>
            </a:endParaRPr>
          </a:p>
        </p:txBody>
      </p:sp>
      <p:pic>
        <p:nvPicPr>
          <p:cNvPr id="4" name="Picture 3"/>
          <p:cNvPicPr>
            <a:picLocks noChangeAspect="1"/>
          </p:cNvPicPr>
          <p:nvPr/>
        </p:nvPicPr>
        <p:blipFill>
          <a:blip r:embed="rId2"/>
          <a:stretch>
            <a:fillRect/>
          </a:stretch>
        </p:blipFill>
        <p:spPr>
          <a:xfrm>
            <a:off x="6329439" y="774113"/>
            <a:ext cx="5344228" cy="2823526"/>
          </a:xfrm>
          <a:prstGeom prst="rect">
            <a:avLst/>
          </a:prstGeom>
        </p:spPr>
      </p:pic>
      <p:pic>
        <p:nvPicPr>
          <p:cNvPr id="5" name="Picture 4"/>
          <p:cNvPicPr>
            <a:picLocks noChangeAspect="1"/>
          </p:cNvPicPr>
          <p:nvPr/>
        </p:nvPicPr>
        <p:blipFill>
          <a:blip r:embed="rId3"/>
          <a:stretch>
            <a:fillRect/>
          </a:stretch>
        </p:blipFill>
        <p:spPr>
          <a:xfrm>
            <a:off x="6789849" y="3747541"/>
            <a:ext cx="4883818" cy="2868274"/>
          </a:xfrm>
          <a:prstGeom prst="rect">
            <a:avLst/>
          </a:prstGeom>
        </p:spPr>
      </p:pic>
      <p:sp>
        <p:nvSpPr>
          <p:cNvPr id="2" name="TextBox 1"/>
          <p:cNvSpPr txBox="1"/>
          <p:nvPr/>
        </p:nvSpPr>
        <p:spPr>
          <a:xfrm>
            <a:off x="838200" y="774113"/>
            <a:ext cx="3983277" cy="769441"/>
          </a:xfrm>
          <a:prstGeom prst="rect">
            <a:avLst/>
          </a:prstGeom>
          <a:noFill/>
        </p:spPr>
        <p:txBody>
          <a:bodyPr wrap="square" rtlCol="0">
            <a:spAutoFit/>
          </a:bodyPr>
          <a:lstStyle/>
          <a:p>
            <a:r>
              <a:rPr lang="en-CA" sz="4400" i="1" dirty="0" smtClean="0">
                <a:latin typeface="+mj-lt"/>
              </a:rPr>
              <a:t>Personal </a:t>
            </a:r>
            <a:r>
              <a:rPr lang="en-CA" sz="4400" dirty="0" smtClean="0">
                <a:latin typeface="+mj-lt"/>
              </a:rPr>
              <a:t>Data</a:t>
            </a:r>
            <a:endParaRPr lang="en-CA" i="1" dirty="0">
              <a:latin typeface="+mj-lt"/>
            </a:endParaRPr>
          </a:p>
        </p:txBody>
      </p:sp>
    </p:spTree>
    <p:extLst>
      <p:ext uri="{BB962C8B-B14F-4D97-AF65-F5344CB8AC3E}">
        <p14:creationId xmlns:p14="http://schemas.microsoft.com/office/powerpoint/2010/main" val="119654689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Creativity Tools</a:t>
            </a:r>
            <a:endParaRPr lang="en-CA" dirty="0"/>
          </a:p>
        </p:txBody>
      </p:sp>
      <p:pic>
        <p:nvPicPr>
          <p:cNvPr id="4" name="Picture 3"/>
          <p:cNvPicPr>
            <a:picLocks noChangeAspect="1"/>
          </p:cNvPicPr>
          <p:nvPr/>
        </p:nvPicPr>
        <p:blipFill>
          <a:blip r:embed="rId2"/>
          <a:stretch>
            <a:fillRect/>
          </a:stretch>
        </p:blipFill>
        <p:spPr>
          <a:xfrm>
            <a:off x="1515649" y="1524392"/>
            <a:ext cx="7503155" cy="4900221"/>
          </a:xfrm>
          <a:prstGeom prst="rect">
            <a:avLst/>
          </a:prstGeom>
        </p:spPr>
      </p:pic>
      <p:sp>
        <p:nvSpPr>
          <p:cNvPr id="6" name="Rectangle 5"/>
          <p:cNvSpPr/>
          <p:nvPr/>
        </p:nvSpPr>
        <p:spPr>
          <a:xfrm>
            <a:off x="9158649" y="6055281"/>
            <a:ext cx="2108206" cy="369332"/>
          </a:xfrm>
          <a:prstGeom prst="rect">
            <a:avLst/>
          </a:prstGeom>
        </p:spPr>
        <p:txBody>
          <a:bodyPr wrap="none">
            <a:spAutoFit/>
          </a:bodyPr>
          <a:lstStyle/>
          <a:p>
            <a:r>
              <a:rPr lang="en-CA" dirty="0">
                <a:hlinkClick r:id="rId3"/>
              </a:rPr>
              <a:t>https://padlet.com</a:t>
            </a:r>
            <a:r>
              <a:rPr lang="en-CA" dirty="0" smtClean="0">
                <a:hlinkClick r:id="rId3"/>
              </a:rPr>
              <a:t>/</a:t>
            </a:r>
            <a:r>
              <a:rPr lang="en-CA" dirty="0" smtClean="0"/>
              <a:t> </a:t>
            </a:r>
            <a:endParaRPr lang="en-CA" dirty="0"/>
          </a:p>
        </p:txBody>
      </p:sp>
      <p:sp>
        <p:nvSpPr>
          <p:cNvPr id="7" name="Rectangle 6"/>
          <p:cNvSpPr/>
          <p:nvPr/>
        </p:nvSpPr>
        <p:spPr>
          <a:xfrm>
            <a:off x="9186049" y="6424613"/>
            <a:ext cx="3005951" cy="369332"/>
          </a:xfrm>
          <a:prstGeom prst="rect">
            <a:avLst/>
          </a:prstGeom>
        </p:spPr>
        <p:txBody>
          <a:bodyPr wrap="none">
            <a:spAutoFit/>
          </a:bodyPr>
          <a:lstStyle/>
          <a:p>
            <a:r>
              <a:rPr lang="en-CA" dirty="0">
                <a:hlinkClick r:id="rId4"/>
              </a:rPr>
              <a:t>https://</a:t>
            </a:r>
            <a:r>
              <a:rPr lang="en-CA" dirty="0" smtClean="0">
                <a:hlinkClick r:id="rId4"/>
              </a:rPr>
              <a:t>www.tes.com/lessons</a:t>
            </a:r>
            <a:r>
              <a:rPr lang="en-CA" dirty="0" smtClean="0"/>
              <a:t> </a:t>
            </a:r>
            <a:endParaRPr lang="en-CA" dirty="0"/>
          </a:p>
        </p:txBody>
      </p:sp>
    </p:spTree>
    <p:extLst>
      <p:ext uri="{BB962C8B-B14F-4D97-AF65-F5344CB8AC3E}">
        <p14:creationId xmlns:p14="http://schemas.microsoft.com/office/powerpoint/2010/main" val="314647855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92350" y="1432246"/>
            <a:ext cx="4888043" cy="4351338"/>
          </a:xfrm>
        </p:spPr>
        <p:txBody>
          <a:bodyPr>
            <a:normAutofit/>
          </a:bodyPr>
          <a:lstStyle/>
          <a:p>
            <a:pPr marL="0" indent="0">
              <a:buNone/>
            </a:pPr>
            <a:r>
              <a:rPr lang="en-CA" dirty="0" smtClean="0">
                <a:latin typeface="+mj-lt"/>
              </a:rPr>
              <a:t>Synchronized cloud data services (including </a:t>
            </a:r>
            <a:r>
              <a:rPr lang="en-CA" dirty="0" err="1" smtClean="0">
                <a:latin typeface="+mj-lt"/>
              </a:rPr>
              <a:t>Owncloud</a:t>
            </a:r>
            <a:r>
              <a:rPr lang="en-CA" dirty="0" smtClean="0">
                <a:latin typeface="+mj-lt"/>
              </a:rPr>
              <a:t>) to support data portability</a:t>
            </a:r>
            <a:endParaRPr lang="en-CA" dirty="0">
              <a:latin typeface="+mj-lt"/>
            </a:endParaRPr>
          </a:p>
        </p:txBody>
      </p:sp>
      <p:pic>
        <p:nvPicPr>
          <p:cNvPr id="4" name="Picture 3"/>
          <p:cNvPicPr>
            <a:picLocks noChangeAspect="1"/>
          </p:cNvPicPr>
          <p:nvPr/>
        </p:nvPicPr>
        <p:blipFill>
          <a:blip r:embed="rId2"/>
          <a:stretch>
            <a:fillRect/>
          </a:stretch>
        </p:blipFill>
        <p:spPr>
          <a:xfrm>
            <a:off x="5696263" y="3351943"/>
            <a:ext cx="5792058" cy="3221400"/>
          </a:xfrm>
          <a:prstGeom prst="rect">
            <a:avLst/>
          </a:prstGeom>
        </p:spPr>
      </p:pic>
      <p:pic>
        <p:nvPicPr>
          <p:cNvPr id="5" name="Picture 4"/>
          <p:cNvPicPr>
            <a:picLocks noChangeAspect="1"/>
          </p:cNvPicPr>
          <p:nvPr/>
        </p:nvPicPr>
        <p:blipFill>
          <a:blip r:embed="rId3"/>
          <a:stretch>
            <a:fillRect/>
          </a:stretch>
        </p:blipFill>
        <p:spPr>
          <a:xfrm>
            <a:off x="464695" y="2177897"/>
            <a:ext cx="5012570" cy="4395445"/>
          </a:xfrm>
          <a:prstGeom prst="rect">
            <a:avLst/>
          </a:prstGeom>
        </p:spPr>
      </p:pic>
      <p:sp>
        <p:nvSpPr>
          <p:cNvPr id="2" name="TextBox 1"/>
          <p:cNvSpPr txBox="1"/>
          <p:nvPr/>
        </p:nvSpPr>
        <p:spPr>
          <a:xfrm>
            <a:off x="464695" y="601249"/>
            <a:ext cx="4420456" cy="769441"/>
          </a:xfrm>
          <a:prstGeom prst="rect">
            <a:avLst/>
          </a:prstGeom>
          <a:noFill/>
        </p:spPr>
        <p:txBody>
          <a:bodyPr wrap="square" rtlCol="0">
            <a:spAutoFit/>
          </a:bodyPr>
          <a:lstStyle/>
          <a:p>
            <a:r>
              <a:rPr lang="en-CA" sz="4400" dirty="0" smtClean="0">
                <a:latin typeface="+mj-lt"/>
              </a:rPr>
              <a:t>Personal Cloud</a:t>
            </a:r>
            <a:endParaRPr lang="en-CA" sz="1600" dirty="0">
              <a:latin typeface="+mj-lt"/>
            </a:endParaRPr>
          </a:p>
        </p:txBody>
      </p:sp>
    </p:spTree>
    <p:extLst>
      <p:ext uri="{BB962C8B-B14F-4D97-AF65-F5344CB8AC3E}">
        <p14:creationId xmlns:p14="http://schemas.microsoft.com/office/powerpoint/2010/main" val="329081823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3289" y="1975527"/>
            <a:ext cx="7421380" cy="1412250"/>
          </a:xfrm>
        </p:spPr>
        <p:txBody>
          <a:bodyPr>
            <a:normAutofit/>
          </a:bodyPr>
          <a:lstStyle/>
          <a:p>
            <a:pPr marL="0" indent="0">
              <a:buNone/>
            </a:pPr>
            <a:r>
              <a:rPr lang="en-CA" sz="3600" dirty="0" smtClean="0">
                <a:latin typeface="+mj-lt"/>
              </a:rPr>
              <a:t>Projection of learning services into multiple platforms</a:t>
            </a:r>
            <a:endParaRPr lang="en-CA" sz="3600" dirty="0">
              <a:latin typeface="+mj-lt"/>
            </a:endParaRPr>
          </a:p>
        </p:txBody>
      </p:sp>
      <p:pic>
        <p:nvPicPr>
          <p:cNvPr id="5" name="Picture 4"/>
          <p:cNvPicPr>
            <a:picLocks noChangeAspect="1"/>
          </p:cNvPicPr>
          <p:nvPr/>
        </p:nvPicPr>
        <p:blipFill>
          <a:blip r:embed="rId2"/>
          <a:stretch>
            <a:fillRect/>
          </a:stretch>
        </p:blipFill>
        <p:spPr>
          <a:xfrm>
            <a:off x="838200" y="3237875"/>
            <a:ext cx="7466351" cy="3421018"/>
          </a:xfrm>
          <a:prstGeom prst="rect">
            <a:avLst/>
          </a:prstGeom>
        </p:spPr>
      </p:pic>
      <p:pic>
        <p:nvPicPr>
          <p:cNvPr id="6" name="Picture 5"/>
          <p:cNvPicPr>
            <a:picLocks noChangeAspect="1"/>
          </p:cNvPicPr>
          <p:nvPr/>
        </p:nvPicPr>
        <p:blipFill>
          <a:blip r:embed="rId3"/>
          <a:stretch>
            <a:fillRect/>
          </a:stretch>
        </p:blipFill>
        <p:spPr>
          <a:xfrm>
            <a:off x="8640581" y="1905918"/>
            <a:ext cx="3216639" cy="4752975"/>
          </a:xfrm>
          <a:prstGeom prst="rect">
            <a:avLst/>
          </a:prstGeom>
        </p:spPr>
      </p:pic>
      <p:sp>
        <p:nvSpPr>
          <p:cNvPr id="2" name="TextBox 1"/>
          <p:cNvSpPr txBox="1"/>
          <p:nvPr/>
        </p:nvSpPr>
        <p:spPr>
          <a:xfrm>
            <a:off x="750218" y="701457"/>
            <a:ext cx="7327521" cy="769441"/>
          </a:xfrm>
          <a:prstGeom prst="rect">
            <a:avLst/>
          </a:prstGeom>
          <a:noFill/>
        </p:spPr>
        <p:txBody>
          <a:bodyPr wrap="square" rtlCol="0">
            <a:spAutoFit/>
          </a:bodyPr>
          <a:lstStyle/>
          <a:p>
            <a:r>
              <a:rPr lang="en-CA" sz="4400" dirty="0" smtClean="0">
                <a:latin typeface="+mj-lt"/>
              </a:rPr>
              <a:t>Distributed Network</a:t>
            </a:r>
            <a:endParaRPr lang="en-CA" dirty="0">
              <a:latin typeface="+mj-lt"/>
            </a:endParaRPr>
          </a:p>
        </p:txBody>
      </p:sp>
    </p:spTree>
    <p:extLst>
      <p:ext uri="{BB962C8B-B14F-4D97-AF65-F5344CB8AC3E}">
        <p14:creationId xmlns:p14="http://schemas.microsoft.com/office/powerpoint/2010/main" val="3597708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006715"/>
            <a:ext cx="10515600" cy="1170248"/>
          </a:xfrm>
        </p:spPr>
        <p:txBody>
          <a:bodyPr>
            <a:normAutofit lnSpcReduction="10000"/>
          </a:bodyPr>
          <a:lstStyle/>
          <a:p>
            <a:pPr marL="0" indent="0">
              <a:buNone/>
            </a:pPr>
            <a:r>
              <a:rPr lang="en-CA" sz="4000" dirty="0" smtClean="0">
                <a:latin typeface="+mj-lt"/>
              </a:rPr>
              <a:t>Connecting to real learning and workplace environments</a:t>
            </a:r>
            <a:endParaRPr lang="en-CA" sz="4000" dirty="0">
              <a:latin typeface="+mj-lt"/>
            </a:endParaRPr>
          </a:p>
        </p:txBody>
      </p:sp>
      <p:pic>
        <p:nvPicPr>
          <p:cNvPr id="4" name="Picture 3"/>
          <p:cNvPicPr>
            <a:picLocks noChangeAspect="1"/>
          </p:cNvPicPr>
          <p:nvPr/>
        </p:nvPicPr>
        <p:blipFill>
          <a:blip r:embed="rId2"/>
          <a:stretch>
            <a:fillRect/>
          </a:stretch>
        </p:blipFill>
        <p:spPr>
          <a:xfrm>
            <a:off x="838200" y="648684"/>
            <a:ext cx="7370085" cy="4138721"/>
          </a:xfrm>
          <a:prstGeom prst="rect">
            <a:avLst/>
          </a:prstGeom>
        </p:spPr>
      </p:pic>
      <p:sp>
        <p:nvSpPr>
          <p:cNvPr id="5" name="Rectangle 4"/>
          <p:cNvSpPr/>
          <p:nvPr/>
        </p:nvSpPr>
        <p:spPr>
          <a:xfrm>
            <a:off x="838200" y="6176963"/>
            <a:ext cx="4344779" cy="369332"/>
          </a:xfrm>
          <a:prstGeom prst="rect">
            <a:avLst/>
          </a:prstGeom>
        </p:spPr>
        <p:txBody>
          <a:bodyPr wrap="none">
            <a:spAutoFit/>
          </a:bodyPr>
          <a:lstStyle/>
          <a:p>
            <a:r>
              <a:rPr lang="en-CA" dirty="0" smtClean="0">
                <a:hlinkClick r:id="rId3"/>
              </a:rPr>
              <a:t>http://www.nrc-cnrc.gc.ca/eng/rd/medical/</a:t>
            </a:r>
            <a:r>
              <a:rPr lang="en-CA" dirty="0" smtClean="0"/>
              <a:t> </a:t>
            </a:r>
            <a:endParaRPr lang="en-CA" dirty="0"/>
          </a:p>
        </p:txBody>
      </p:sp>
    </p:spTree>
    <p:extLst>
      <p:ext uri="{BB962C8B-B14F-4D97-AF65-F5344CB8AC3E}">
        <p14:creationId xmlns:p14="http://schemas.microsoft.com/office/powerpoint/2010/main" val="391960379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336497"/>
            <a:ext cx="10515600" cy="840465"/>
          </a:xfrm>
        </p:spPr>
        <p:txBody>
          <a:bodyPr>
            <a:normAutofit/>
          </a:bodyPr>
          <a:lstStyle/>
          <a:p>
            <a:pPr marL="0" indent="0">
              <a:buNone/>
            </a:pPr>
            <a:r>
              <a:rPr lang="en-CA" sz="4000" dirty="0" smtClean="0">
                <a:latin typeface="+mj-lt"/>
              </a:rPr>
              <a:t>What’s Next?</a:t>
            </a:r>
            <a:endParaRPr lang="en-CA" sz="4000" dirty="0">
              <a:latin typeface="+mj-lt"/>
            </a:endParaRPr>
          </a:p>
        </p:txBody>
      </p:sp>
      <p:pic>
        <p:nvPicPr>
          <p:cNvPr id="4" name="Picture 3"/>
          <p:cNvPicPr>
            <a:picLocks noChangeAspect="1"/>
          </p:cNvPicPr>
          <p:nvPr/>
        </p:nvPicPr>
        <p:blipFill>
          <a:blip r:embed="rId2"/>
          <a:stretch>
            <a:fillRect/>
          </a:stretch>
        </p:blipFill>
        <p:spPr>
          <a:xfrm>
            <a:off x="838200" y="570389"/>
            <a:ext cx="8200713" cy="4616988"/>
          </a:xfrm>
          <a:prstGeom prst="rect">
            <a:avLst/>
          </a:prstGeom>
        </p:spPr>
      </p:pic>
    </p:spTree>
    <p:extLst>
      <p:ext uri="{BB962C8B-B14F-4D97-AF65-F5344CB8AC3E}">
        <p14:creationId xmlns:p14="http://schemas.microsoft.com/office/powerpoint/2010/main" val="9960989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38200" y="1027906"/>
            <a:ext cx="5494421" cy="3746522"/>
          </a:xfrm>
          <a:prstGeom prst="rect">
            <a:avLst/>
          </a:prstGeom>
        </p:spPr>
      </p:pic>
      <p:pic>
        <p:nvPicPr>
          <p:cNvPr id="5" name="Picture 4"/>
          <p:cNvPicPr>
            <a:picLocks noChangeAspect="1"/>
          </p:cNvPicPr>
          <p:nvPr/>
        </p:nvPicPr>
        <p:blipFill>
          <a:blip r:embed="rId3"/>
          <a:stretch>
            <a:fillRect/>
          </a:stretch>
        </p:blipFill>
        <p:spPr>
          <a:xfrm>
            <a:off x="6530467" y="1315233"/>
            <a:ext cx="5095187" cy="3791928"/>
          </a:xfrm>
          <a:prstGeom prst="rect">
            <a:avLst/>
          </a:prstGeom>
        </p:spPr>
      </p:pic>
      <p:sp>
        <p:nvSpPr>
          <p:cNvPr id="6" name="Rectangle 5"/>
          <p:cNvSpPr/>
          <p:nvPr/>
        </p:nvSpPr>
        <p:spPr>
          <a:xfrm>
            <a:off x="6530467" y="5273551"/>
            <a:ext cx="2256130" cy="369332"/>
          </a:xfrm>
          <a:prstGeom prst="rect">
            <a:avLst/>
          </a:prstGeom>
        </p:spPr>
        <p:txBody>
          <a:bodyPr wrap="none">
            <a:spAutoFit/>
          </a:bodyPr>
          <a:lstStyle/>
          <a:p>
            <a:r>
              <a:rPr lang="en-CA" dirty="0">
                <a:hlinkClick r:id="rId4"/>
              </a:rPr>
              <a:t>http://makeagif.com</a:t>
            </a:r>
            <a:r>
              <a:rPr lang="en-CA" dirty="0" smtClean="0">
                <a:hlinkClick r:id="rId4"/>
              </a:rPr>
              <a:t>/</a:t>
            </a:r>
            <a:r>
              <a:rPr lang="en-CA" dirty="0" smtClean="0"/>
              <a:t> </a:t>
            </a:r>
            <a:endParaRPr lang="en-CA" dirty="0"/>
          </a:p>
        </p:txBody>
      </p:sp>
      <p:sp>
        <p:nvSpPr>
          <p:cNvPr id="7" name="Rectangle 6"/>
          <p:cNvSpPr/>
          <p:nvPr/>
        </p:nvSpPr>
        <p:spPr>
          <a:xfrm>
            <a:off x="838200" y="4871175"/>
            <a:ext cx="4136902" cy="369332"/>
          </a:xfrm>
          <a:prstGeom prst="rect">
            <a:avLst/>
          </a:prstGeom>
        </p:spPr>
        <p:txBody>
          <a:bodyPr wrap="none">
            <a:spAutoFit/>
          </a:bodyPr>
          <a:lstStyle/>
          <a:p>
            <a:r>
              <a:rPr lang="en-CA" dirty="0">
                <a:hlinkClick r:id="rId5"/>
              </a:rPr>
              <a:t>http://</a:t>
            </a:r>
            <a:r>
              <a:rPr lang="en-CA" dirty="0" smtClean="0">
                <a:hlinkClick r:id="rId5"/>
              </a:rPr>
              <a:t>www.downes.ca/presentation/233</a:t>
            </a:r>
            <a:r>
              <a:rPr lang="en-CA" dirty="0" smtClean="0"/>
              <a:t> </a:t>
            </a:r>
            <a:endParaRPr lang="en-CA" dirty="0"/>
          </a:p>
        </p:txBody>
      </p:sp>
      <p:pic>
        <p:nvPicPr>
          <p:cNvPr id="9218" name="Picture 2" descr="http://www.animatedgif.net/animals/cats/cat7_e0.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02082" y="5458217"/>
            <a:ext cx="1699756" cy="1287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94587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52650" y="4991100"/>
            <a:ext cx="7886700" cy="1236663"/>
          </a:xfrm>
        </p:spPr>
        <p:txBody>
          <a:bodyPr>
            <a:noAutofit/>
          </a:bodyPr>
          <a:lstStyle/>
          <a:p>
            <a:pPr marL="0" indent="0">
              <a:buNone/>
            </a:pPr>
            <a:r>
              <a:rPr lang="en-CA" sz="4000" dirty="0" smtClean="0">
                <a:latin typeface="+mj-lt"/>
              </a:rPr>
              <a:t>Stephen Downes</a:t>
            </a:r>
          </a:p>
          <a:p>
            <a:pPr marL="0" indent="0">
              <a:buNone/>
            </a:pPr>
            <a:r>
              <a:rPr lang="en-CA" sz="4000" dirty="0" smtClean="0">
                <a:latin typeface="+mj-lt"/>
              </a:rPr>
              <a:t>http://www.downes.ca</a:t>
            </a:r>
            <a:endParaRPr lang="en-CA" sz="4000" dirty="0">
              <a:latin typeface="+mj-lt"/>
            </a:endParaRPr>
          </a:p>
        </p:txBody>
      </p:sp>
      <p:pic>
        <p:nvPicPr>
          <p:cNvPr id="4" name="Picture 3"/>
          <p:cNvPicPr>
            <a:picLocks noChangeAspect="1"/>
          </p:cNvPicPr>
          <p:nvPr/>
        </p:nvPicPr>
        <p:blipFill>
          <a:blip r:embed="rId2"/>
          <a:stretch>
            <a:fillRect/>
          </a:stretch>
        </p:blipFill>
        <p:spPr>
          <a:xfrm>
            <a:off x="2279651" y="2054268"/>
            <a:ext cx="4101865" cy="2630445"/>
          </a:xfrm>
          <a:prstGeom prst="rect">
            <a:avLst/>
          </a:prstGeom>
        </p:spPr>
      </p:pic>
      <p:pic>
        <p:nvPicPr>
          <p:cNvPr id="2" name="Picture 1"/>
          <p:cNvPicPr>
            <a:picLocks noChangeAspect="1"/>
          </p:cNvPicPr>
          <p:nvPr/>
        </p:nvPicPr>
        <p:blipFill>
          <a:blip r:embed="rId3"/>
          <a:stretch>
            <a:fillRect/>
          </a:stretch>
        </p:blipFill>
        <p:spPr>
          <a:xfrm>
            <a:off x="6562450" y="2092112"/>
            <a:ext cx="4886339" cy="2588641"/>
          </a:xfrm>
          <a:prstGeom prst="rect">
            <a:avLst/>
          </a:prstGeom>
        </p:spPr>
      </p:pic>
    </p:spTree>
    <p:extLst>
      <p:ext uri="{BB962C8B-B14F-4D97-AF65-F5344CB8AC3E}">
        <p14:creationId xmlns:p14="http://schemas.microsoft.com/office/powerpoint/2010/main" val="34502424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Reasonable Doubts</a:t>
            </a:r>
            <a:endParaRPr lang="en-CA" dirty="0"/>
          </a:p>
        </p:txBody>
      </p:sp>
      <p:sp>
        <p:nvSpPr>
          <p:cNvPr id="3" name="Content Placeholder 2"/>
          <p:cNvSpPr>
            <a:spLocks noGrp="1"/>
          </p:cNvSpPr>
          <p:nvPr>
            <p:ph idx="1"/>
          </p:nvPr>
        </p:nvSpPr>
        <p:spPr>
          <a:xfrm>
            <a:off x="7853818" y="1825625"/>
            <a:ext cx="3832966" cy="4351338"/>
          </a:xfrm>
        </p:spPr>
        <p:txBody>
          <a:bodyPr>
            <a:normAutofit/>
          </a:bodyPr>
          <a:lstStyle/>
          <a:p>
            <a:pPr marL="0" indent="0">
              <a:buNone/>
            </a:pPr>
            <a:r>
              <a:rPr lang="en-CA" sz="4000" dirty="0">
                <a:latin typeface="+mj-lt"/>
              </a:rPr>
              <a:t>The crisis can't be wished away, nor can the basic lack of reproducibility be whitewashed.</a:t>
            </a:r>
          </a:p>
        </p:txBody>
      </p:sp>
      <p:pic>
        <p:nvPicPr>
          <p:cNvPr id="4" name="Picture 3"/>
          <p:cNvPicPr>
            <a:picLocks noChangeAspect="1"/>
          </p:cNvPicPr>
          <p:nvPr/>
        </p:nvPicPr>
        <p:blipFill>
          <a:blip r:embed="rId2"/>
          <a:stretch>
            <a:fillRect/>
          </a:stretch>
        </p:blipFill>
        <p:spPr>
          <a:xfrm>
            <a:off x="956349" y="1803129"/>
            <a:ext cx="6421481" cy="4373834"/>
          </a:xfrm>
          <a:prstGeom prst="rect">
            <a:avLst/>
          </a:prstGeom>
        </p:spPr>
      </p:pic>
      <p:sp>
        <p:nvSpPr>
          <p:cNvPr id="5" name="Rectangle 4"/>
          <p:cNvSpPr/>
          <p:nvPr/>
        </p:nvSpPr>
        <p:spPr>
          <a:xfrm>
            <a:off x="7853818" y="5530632"/>
            <a:ext cx="3163232" cy="646331"/>
          </a:xfrm>
          <a:prstGeom prst="rect">
            <a:avLst/>
          </a:prstGeom>
        </p:spPr>
        <p:txBody>
          <a:bodyPr wrap="square">
            <a:spAutoFit/>
          </a:bodyPr>
          <a:lstStyle/>
          <a:p>
            <a:r>
              <a:rPr lang="en-CA" dirty="0">
                <a:hlinkClick r:id="rId3"/>
              </a:rPr>
              <a:t>http://fivethirtyeight.com/features/science-isnt-broken/#</a:t>
            </a:r>
            <a:r>
              <a:rPr lang="en-CA" dirty="0" smtClean="0">
                <a:hlinkClick r:id="rId3"/>
              </a:rPr>
              <a:t>part2</a:t>
            </a:r>
            <a:r>
              <a:rPr lang="en-CA" dirty="0" smtClean="0"/>
              <a:t> </a:t>
            </a:r>
            <a:endParaRPr lang="en-CA" dirty="0"/>
          </a:p>
        </p:txBody>
      </p:sp>
      <p:sp>
        <p:nvSpPr>
          <p:cNvPr id="6" name="Rectangle 5"/>
          <p:cNvSpPr/>
          <p:nvPr/>
        </p:nvSpPr>
        <p:spPr>
          <a:xfrm>
            <a:off x="7853818" y="5026363"/>
            <a:ext cx="3583353" cy="369332"/>
          </a:xfrm>
          <a:prstGeom prst="rect">
            <a:avLst/>
          </a:prstGeom>
        </p:spPr>
        <p:txBody>
          <a:bodyPr wrap="none">
            <a:spAutoFit/>
          </a:bodyPr>
          <a:lstStyle/>
          <a:p>
            <a:r>
              <a:rPr lang="en-CA" dirty="0">
                <a:hlinkClick r:id="rId4"/>
              </a:rPr>
              <a:t>http://</a:t>
            </a:r>
            <a:r>
              <a:rPr lang="en-CA" dirty="0" smtClean="0">
                <a:hlinkClick r:id="rId4"/>
              </a:rPr>
              <a:t>www.downes.ca/post/65131</a:t>
            </a:r>
            <a:r>
              <a:rPr lang="en-CA" dirty="0" smtClean="0"/>
              <a:t> </a:t>
            </a:r>
            <a:endParaRPr lang="en-CA" dirty="0"/>
          </a:p>
        </p:txBody>
      </p:sp>
    </p:spTree>
    <p:extLst>
      <p:ext uri="{BB962C8B-B14F-4D97-AF65-F5344CB8AC3E}">
        <p14:creationId xmlns:p14="http://schemas.microsoft.com/office/powerpoint/2010/main" val="275518854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8194" name="Picture 2" descr="https://pbs.twimg.com/media/CgLDbMXWcAEaos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8074" y="229535"/>
            <a:ext cx="5715000" cy="5810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21947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Criticisms…</a:t>
            </a:r>
            <a:endParaRPr lang="en-CA" dirty="0"/>
          </a:p>
        </p:txBody>
      </p:sp>
      <p:sp>
        <p:nvSpPr>
          <p:cNvPr id="3" name="Content Placeholder 2"/>
          <p:cNvSpPr>
            <a:spLocks noGrp="1"/>
          </p:cNvSpPr>
          <p:nvPr>
            <p:ph idx="1"/>
          </p:nvPr>
        </p:nvSpPr>
        <p:spPr>
          <a:xfrm>
            <a:off x="838200" y="1490663"/>
            <a:ext cx="11353800" cy="4351338"/>
          </a:xfrm>
        </p:spPr>
        <p:txBody>
          <a:bodyPr>
            <a:noAutofit/>
          </a:bodyPr>
          <a:lstStyle/>
          <a:p>
            <a:r>
              <a:rPr lang="en-CA" sz="4000" dirty="0" smtClean="0">
                <a:latin typeface="+mj-lt"/>
              </a:rPr>
              <a:t>“research should move beyond a narrow focus on the ‘know–do gap’ to cover a richer agenda…”</a:t>
            </a:r>
          </a:p>
          <a:p>
            <a:pPr lvl="1">
              <a:buFont typeface="Calibri Light" panose="020F0302020204030204" pitchFamily="34" charset="0"/>
              <a:buChar char="‐"/>
            </a:pPr>
            <a:r>
              <a:rPr lang="en-CA" sz="4000" b="1" dirty="0" smtClean="0">
                <a:latin typeface="+mj-lt"/>
              </a:rPr>
              <a:t>situation-specific</a:t>
            </a:r>
            <a:r>
              <a:rPr lang="en-CA" sz="4000" dirty="0" smtClean="0">
                <a:latin typeface="+mj-lt"/>
              </a:rPr>
              <a:t> practical wisdom (</a:t>
            </a:r>
            <a:r>
              <a:rPr lang="en-CA" sz="4000" dirty="0" err="1" smtClean="0">
                <a:latin typeface="+mj-lt"/>
              </a:rPr>
              <a:t>phronesis</a:t>
            </a:r>
            <a:r>
              <a:rPr lang="en-CA" sz="4000" dirty="0" smtClean="0">
                <a:latin typeface="+mj-lt"/>
              </a:rPr>
              <a:t>)</a:t>
            </a:r>
          </a:p>
          <a:p>
            <a:pPr lvl="1">
              <a:buFont typeface="Calibri Light" panose="020F0302020204030204" pitchFamily="34" charset="0"/>
              <a:buChar char="‐"/>
            </a:pPr>
            <a:r>
              <a:rPr lang="en-CA" sz="4000" b="1" dirty="0" smtClean="0">
                <a:latin typeface="+mj-lt"/>
              </a:rPr>
              <a:t>tacit</a:t>
            </a:r>
            <a:r>
              <a:rPr lang="en-CA" sz="4000" dirty="0" smtClean="0">
                <a:latin typeface="+mj-lt"/>
              </a:rPr>
              <a:t> knowledge shared among practitioners (‘</a:t>
            </a:r>
            <a:r>
              <a:rPr lang="en-CA" sz="4000" dirty="0" err="1" smtClean="0">
                <a:latin typeface="+mj-lt"/>
              </a:rPr>
              <a:t>mindlines</a:t>
            </a:r>
            <a:r>
              <a:rPr lang="en-CA" sz="4000" dirty="0" smtClean="0">
                <a:latin typeface="+mj-lt"/>
              </a:rPr>
              <a:t>’) </a:t>
            </a:r>
          </a:p>
          <a:p>
            <a:pPr lvl="1">
              <a:buFont typeface="Calibri Light" panose="020F0302020204030204" pitchFamily="34" charset="0"/>
              <a:buChar char="‐"/>
            </a:pPr>
            <a:r>
              <a:rPr lang="en-CA" sz="4000" b="1" dirty="0" smtClean="0">
                <a:latin typeface="+mj-lt"/>
              </a:rPr>
              <a:t>complex </a:t>
            </a:r>
            <a:r>
              <a:rPr lang="en-CA" sz="4000" dirty="0" smtClean="0">
                <a:latin typeface="+mj-lt"/>
              </a:rPr>
              <a:t>links between power and knowledge; and </a:t>
            </a:r>
          </a:p>
          <a:p>
            <a:pPr lvl="1">
              <a:buFont typeface="Calibri Light" panose="020F0302020204030204" pitchFamily="34" charset="0"/>
              <a:buChar char="‐"/>
            </a:pPr>
            <a:r>
              <a:rPr lang="en-CA" sz="4000" dirty="0" smtClean="0">
                <a:latin typeface="+mj-lt"/>
              </a:rPr>
              <a:t>macro-level knowledge </a:t>
            </a:r>
            <a:r>
              <a:rPr lang="en-CA" sz="4000" b="1" dirty="0" smtClean="0">
                <a:latin typeface="+mj-lt"/>
              </a:rPr>
              <a:t>partnerships</a:t>
            </a:r>
            <a:endParaRPr lang="en-CA" sz="4000" b="1" dirty="0">
              <a:latin typeface="+mj-lt"/>
            </a:endParaRPr>
          </a:p>
        </p:txBody>
      </p:sp>
      <p:sp>
        <p:nvSpPr>
          <p:cNvPr id="4" name="Rectangle 3"/>
          <p:cNvSpPr/>
          <p:nvPr/>
        </p:nvSpPr>
        <p:spPr>
          <a:xfrm>
            <a:off x="4735340" y="6039362"/>
            <a:ext cx="7209218" cy="369332"/>
          </a:xfrm>
          <a:prstGeom prst="rect">
            <a:avLst/>
          </a:prstGeom>
        </p:spPr>
        <p:txBody>
          <a:bodyPr wrap="none">
            <a:spAutoFit/>
          </a:bodyPr>
          <a:lstStyle/>
          <a:p>
            <a:r>
              <a:rPr lang="en-CA" dirty="0" err="1" smtClean="0"/>
              <a:t>Greenhalgh</a:t>
            </a:r>
            <a:r>
              <a:rPr lang="en-CA" dirty="0" smtClean="0"/>
              <a:t> and </a:t>
            </a:r>
            <a:r>
              <a:rPr lang="en-CA" dirty="0" err="1" smtClean="0"/>
              <a:t>Weiringa</a:t>
            </a:r>
            <a:r>
              <a:rPr lang="en-CA" dirty="0" smtClean="0"/>
              <a:t>, </a:t>
            </a:r>
            <a:r>
              <a:rPr lang="en-CA" dirty="0" smtClean="0">
                <a:hlinkClick r:id="rId2"/>
              </a:rPr>
              <a:t>http://jrs.sagepub.com/content/104/12/501.full</a:t>
            </a:r>
            <a:r>
              <a:rPr lang="en-CA" dirty="0" smtClean="0"/>
              <a:t> </a:t>
            </a:r>
            <a:endParaRPr lang="en-CA" dirty="0"/>
          </a:p>
        </p:txBody>
      </p:sp>
    </p:spTree>
    <p:extLst>
      <p:ext uri="{BB962C8B-B14F-4D97-AF65-F5344CB8AC3E}">
        <p14:creationId xmlns:p14="http://schemas.microsoft.com/office/powerpoint/2010/main" val="40481808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Personalization?</a:t>
            </a:r>
            <a:endParaRPr lang="en-CA" dirty="0"/>
          </a:p>
        </p:txBody>
      </p:sp>
      <p:sp>
        <p:nvSpPr>
          <p:cNvPr id="3" name="Content Placeholder 2"/>
          <p:cNvSpPr>
            <a:spLocks noGrp="1"/>
          </p:cNvSpPr>
          <p:nvPr>
            <p:ph idx="1"/>
          </p:nvPr>
        </p:nvSpPr>
        <p:spPr>
          <a:xfrm>
            <a:off x="838200" y="1825625"/>
            <a:ext cx="10948792" cy="4351338"/>
          </a:xfrm>
        </p:spPr>
        <p:txBody>
          <a:bodyPr>
            <a:normAutofit/>
          </a:bodyPr>
          <a:lstStyle/>
          <a:p>
            <a:pPr marL="0" indent="0">
              <a:buNone/>
            </a:pPr>
            <a:r>
              <a:rPr lang="en-CA" sz="3600" dirty="0">
                <a:latin typeface="+mj-lt"/>
              </a:rPr>
              <a:t>What is a personalized 21st century education</a:t>
            </a:r>
            <a:br>
              <a:rPr lang="en-CA" sz="3600" dirty="0">
                <a:latin typeface="+mj-lt"/>
              </a:rPr>
            </a:br>
            <a:r>
              <a:rPr lang="en-CA" sz="3600" dirty="0">
                <a:latin typeface="+mj-lt"/>
              </a:rPr>
              <a:t>    - personalized education plan (developed by teacher)</a:t>
            </a:r>
            <a:br>
              <a:rPr lang="en-CA" sz="3600" dirty="0">
                <a:latin typeface="+mj-lt"/>
              </a:rPr>
            </a:br>
            <a:r>
              <a:rPr lang="en-CA" sz="3600" dirty="0">
                <a:latin typeface="+mj-lt"/>
              </a:rPr>
              <a:t>    - adaptive learning via assessment</a:t>
            </a:r>
            <a:br>
              <a:rPr lang="en-CA" sz="3600" dirty="0">
                <a:latin typeface="+mj-lt"/>
              </a:rPr>
            </a:br>
            <a:r>
              <a:rPr lang="en-CA" sz="3600" dirty="0">
                <a:latin typeface="+mj-lt"/>
              </a:rPr>
              <a:t>    - grouping by proficiency, not age</a:t>
            </a:r>
            <a:br>
              <a:rPr lang="en-CA" sz="3600" dirty="0">
                <a:latin typeface="+mj-lt"/>
              </a:rPr>
            </a:br>
            <a:r>
              <a:rPr lang="en-CA" sz="3600" dirty="0">
                <a:latin typeface="+mj-lt"/>
              </a:rPr>
              <a:t>    - teacher = director of learning</a:t>
            </a:r>
            <a:br>
              <a:rPr lang="en-CA" sz="3600" dirty="0">
                <a:latin typeface="+mj-lt"/>
              </a:rPr>
            </a:br>
            <a:r>
              <a:rPr lang="en-CA" sz="3600" dirty="0">
                <a:latin typeface="+mj-lt"/>
              </a:rPr>
              <a:t>    - </a:t>
            </a:r>
            <a:r>
              <a:rPr lang="en-CA" sz="3600" dirty="0" err="1">
                <a:latin typeface="+mj-lt"/>
              </a:rPr>
              <a:t>cf</a:t>
            </a:r>
            <a:r>
              <a:rPr lang="en-CA" sz="3600" dirty="0">
                <a:latin typeface="+mj-lt"/>
              </a:rPr>
              <a:t> Kettering Foundation, Individually Guided Education</a:t>
            </a:r>
          </a:p>
        </p:txBody>
      </p:sp>
      <p:sp>
        <p:nvSpPr>
          <p:cNvPr id="4" name="Rectangle 3"/>
          <p:cNvSpPr/>
          <p:nvPr/>
        </p:nvSpPr>
        <p:spPr>
          <a:xfrm>
            <a:off x="5578258" y="5750004"/>
            <a:ext cx="6208734" cy="1107996"/>
          </a:xfrm>
          <a:prstGeom prst="rect">
            <a:avLst/>
          </a:prstGeom>
        </p:spPr>
        <p:txBody>
          <a:bodyPr wrap="square">
            <a:spAutoFit/>
          </a:bodyPr>
          <a:lstStyle/>
          <a:p>
            <a:r>
              <a:rPr lang="en-CA" sz="1600" dirty="0"/>
              <a:t>Personalizing 21st Century Education: A Framework for Student Success</a:t>
            </a:r>
            <a:br>
              <a:rPr lang="en-CA" sz="1600" dirty="0"/>
            </a:br>
            <a:r>
              <a:rPr lang="en-CA" sz="1600" dirty="0"/>
              <a:t>Dan </a:t>
            </a:r>
            <a:r>
              <a:rPr lang="en-CA" sz="1600" dirty="0" err="1"/>
              <a:t>Domenech</a:t>
            </a:r>
            <a:r>
              <a:rPr lang="en-CA" sz="1600" dirty="0"/>
              <a:t>, Morton Sherman, John L. Brown</a:t>
            </a:r>
            <a:br>
              <a:rPr lang="en-CA" sz="1600" dirty="0"/>
            </a:br>
            <a:r>
              <a:rPr lang="en-CA" sz="1600" dirty="0" err="1"/>
              <a:t>Jossey</a:t>
            </a:r>
            <a:r>
              <a:rPr lang="en-CA" sz="1600" dirty="0"/>
              <a:t>-Bass, a Wiley Brand. 2016</a:t>
            </a:r>
            <a:r>
              <a:rPr lang="en-CA" dirty="0"/>
              <a:t/>
            </a:r>
            <a:br>
              <a:rPr lang="en-CA" dirty="0"/>
            </a:br>
            <a:endParaRPr lang="en-CA" dirty="0"/>
          </a:p>
        </p:txBody>
      </p:sp>
    </p:spTree>
    <p:extLst>
      <p:ext uri="{BB962C8B-B14F-4D97-AF65-F5344CB8AC3E}">
        <p14:creationId xmlns:p14="http://schemas.microsoft.com/office/powerpoint/2010/main" val="2563520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2. Two Approaches…</a:t>
            </a:r>
            <a:endParaRPr lang="en-CA" dirty="0"/>
          </a:p>
        </p:txBody>
      </p:sp>
      <p:sp>
        <p:nvSpPr>
          <p:cNvPr id="4" name="Rectangle 3"/>
          <p:cNvSpPr/>
          <p:nvPr/>
        </p:nvSpPr>
        <p:spPr>
          <a:xfrm>
            <a:off x="2424113" y="2357437"/>
            <a:ext cx="2743200" cy="122872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smtClean="0">
                <a:solidFill>
                  <a:schemeClr val="accent4">
                    <a:lumMod val="50000"/>
                  </a:schemeClr>
                </a:solidFill>
              </a:rPr>
              <a:t>Content</a:t>
            </a:r>
            <a:endParaRPr lang="en-CA" dirty="0">
              <a:solidFill>
                <a:schemeClr val="accent4">
                  <a:lumMod val="50000"/>
                </a:schemeClr>
              </a:solidFill>
            </a:endParaRPr>
          </a:p>
        </p:txBody>
      </p:sp>
      <p:sp>
        <p:nvSpPr>
          <p:cNvPr id="5" name="Rectangle 4"/>
          <p:cNvSpPr/>
          <p:nvPr/>
        </p:nvSpPr>
        <p:spPr>
          <a:xfrm>
            <a:off x="2424113" y="4833938"/>
            <a:ext cx="2743200" cy="122872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smtClean="0">
                <a:solidFill>
                  <a:schemeClr val="accent4">
                    <a:lumMod val="50000"/>
                  </a:schemeClr>
                </a:solidFill>
              </a:rPr>
              <a:t>Practice</a:t>
            </a:r>
            <a:endParaRPr lang="en-CA" dirty="0">
              <a:solidFill>
                <a:schemeClr val="accent4">
                  <a:lumMod val="50000"/>
                </a:schemeClr>
              </a:solidFill>
            </a:endParaRPr>
          </a:p>
        </p:txBody>
      </p:sp>
      <p:sp>
        <p:nvSpPr>
          <p:cNvPr id="6" name="Rectangle 5"/>
          <p:cNvSpPr/>
          <p:nvPr/>
        </p:nvSpPr>
        <p:spPr>
          <a:xfrm>
            <a:off x="7358063" y="4833938"/>
            <a:ext cx="2743200" cy="122872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smtClean="0">
                <a:solidFill>
                  <a:schemeClr val="accent4">
                    <a:lumMod val="50000"/>
                  </a:schemeClr>
                </a:solidFill>
              </a:rPr>
              <a:t>Content</a:t>
            </a:r>
            <a:endParaRPr lang="en-CA" dirty="0">
              <a:solidFill>
                <a:schemeClr val="accent4">
                  <a:lumMod val="50000"/>
                </a:schemeClr>
              </a:solidFill>
            </a:endParaRPr>
          </a:p>
        </p:txBody>
      </p:sp>
      <p:sp>
        <p:nvSpPr>
          <p:cNvPr id="7" name="Rectangle 6"/>
          <p:cNvSpPr/>
          <p:nvPr/>
        </p:nvSpPr>
        <p:spPr>
          <a:xfrm>
            <a:off x="7358063" y="2357437"/>
            <a:ext cx="2743200" cy="122872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smtClean="0">
                <a:solidFill>
                  <a:schemeClr val="accent4">
                    <a:lumMod val="50000"/>
                  </a:schemeClr>
                </a:solidFill>
              </a:rPr>
              <a:t>Practice</a:t>
            </a:r>
            <a:endParaRPr lang="en-CA" dirty="0">
              <a:solidFill>
                <a:schemeClr val="accent4">
                  <a:lumMod val="50000"/>
                </a:schemeClr>
              </a:solidFill>
            </a:endParaRPr>
          </a:p>
        </p:txBody>
      </p:sp>
      <p:cxnSp>
        <p:nvCxnSpPr>
          <p:cNvPr id="9" name="Straight Arrow Connector 8"/>
          <p:cNvCxnSpPr>
            <a:stCxn id="7" idx="2"/>
            <a:endCxn id="6" idx="0"/>
          </p:cNvCxnSpPr>
          <p:nvPr/>
        </p:nvCxnSpPr>
        <p:spPr>
          <a:xfrm>
            <a:off x="8729663" y="3586162"/>
            <a:ext cx="0" cy="12477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795713" y="3586162"/>
            <a:ext cx="0" cy="12477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211943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1331</TotalTime>
  <Words>1791</Words>
  <Application>Microsoft Office PowerPoint</Application>
  <PresentationFormat>Widescreen</PresentationFormat>
  <Paragraphs>345</Paragraphs>
  <Slides>60</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60</vt:i4>
      </vt:variant>
    </vt:vector>
  </HeadingPairs>
  <TitlesOfParts>
    <vt:vector size="64" baseType="lpstr">
      <vt:lpstr>Arial</vt:lpstr>
      <vt:lpstr>Calibri</vt:lpstr>
      <vt:lpstr>Calibri Light</vt:lpstr>
      <vt:lpstr>Office Theme</vt:lpstr>
      <vt:lpstr>Personal and Personalized Learning</vt:lpstr>
      <vt:lpstr>The Inflexible Law of Learning</vt:lpstr>
      <vt:lpstr>1. Learning is Personal</vt:lpstr>
      <vt:lpstr>Standardized Learning</vt:lpstr>
      <vt:lpstr>Knowledge Translation</vt:lpstr>
      <vt:lpstr>Reasonable Doubts</vt:lpstr>
      <vt:lpstr>Criticisms…</vt:lpstr>
      <vt:lpstr>Personalization?</vt:lpstr>
      <vt:lpstr>2. Two Approaches…</vt:lpstr>
      <vt:lpstr>Two Approaches…</vt:lpstr>
      <vt:lpstr>Two Approaches…</vt:lpstr>
      <vt:lpstr>Library                                              Environment</vt:lpstr>
      <vt:lpstr>Personalized                                   Personal            We do for you                                               You do for yourself</vt:lpstr>
      <vt:lpstr>Personal vs. Personalized</vt:lpstr>
      <vt:lpstr>Voice and Choice</vt:lpstr>
      <vt:lpstr>3. Learning Through Practice</vt:lpstr>
      <vt:lpstr>Exploring, not Following</vt:lpstr>
      <vt:lpstr>Reading Like a Scientist</vt:lpstr>
      <vt:lpstr>The Hackathon…</vt:lpstr>
      <vt:lpstr>The EduCamp</vt:lpstr>
      <vt:lpstr>STEM Camp</vt:lpstr>
      <vt:lpstr>Medical Simulations</vt:lpstr>
      <vt:lpstr>Flight Simulators</vt:lpstr>
      <vt:lpstr>NeuroTouch Simulator</vt:lpstr>
      <vt:lpstr>Sim-Welding</vt:lpstr>
      <vt:lpstr>Auscultation</vt:lpstr>
      <vt:lpstr>4. Learning Communities - the cMOOC</vt:lpstr>
      <vt:lpstr>xLearning vs cLearning</vt:lpstr>
      <vt:lpstr>How to Learn in a cMOOC</vt:lpstr>
      <vt:lpstr>MOOC Design</vt:lpstr>
      <vt:lpstr>A Focus on Exploration</vt:lpstr>
      <vt:lpstr>Cindy Moss: STEM is a Culture</vt:lpstr>
      <vt:lpstr>Learning is a form of recognition</vt:lpstr>
      <vt:lpstr>It is essential to immerse oneself in the day-to-day activities and culture of the people who speak it. </vt:lpstr>
      <vt:lpstr>Each person creates their own perspective on the material by selecting what seems important to them. </vt:lpstr>
      <vt:lpstr>What we are encouraging here especially is a mixing of diverse cultures. </vt:lpstr>
      <vt:lpstr>Learning is not simply a process of reception and filtering. </vt:lpstr>
      <vt:lpstr>Sharing in public is harder.  But it's better. </vt:lpstr>
      <vt:lpstr>gRSShopper</vt:lpstr>
      <vt:lpstr>5. Personal Learning Environments</vt:lpstr>
      <vt:lpstr>The New Model of Work and Learning</vt:lpstr>
      <vt:lpstr>Personal Learning – The Concept</vt:lpstr>
      <vt:lpstr>Combining Experiences</vt:lpstr>
      <vt:lpstr>A Personal Learning Architecture</vt:lpstr>
      <vt:lpstr>The Student’s Perspective</vt:lpstr>
      <vt:lpstr>Personal Learning Record</vt:lpstr>
      <vt:lpstr>Personal Learning Record</vt:lpstr>
      <vt:lpstr>PowerPoint Presentation</vt:lpstr>
      <vt:lpstr>PowerPoint Presentation</vt:lpstr>
      <vt:lpstr>Relevant PLR Projects</vt:lpstr>
      <vt:lpstr>Graph Aggregation and Storage</vt:lpstr>
      <vt:lpstr>PowerPoint Presentation</vt:lpstr>
      <vt:lpstr>Creativity Tools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Personal Learning in the Workplace</dc:title>
  <dc:creator>Stephen Downes</dc:creator>
  <cp:lastModifiedBy>Stephen Downes</cp:lastModifiedBy>
  <cp:revision>54</cp:revision>
  <dcterms:created xsi:type="dcterms:W3CDTF">2015-09-06T17:27:05Z</dcterms:created>
  <dcterms:modified xsi:type="dcterms:W3CDTF">2016-04-16T17:28:58Z</dcterms:modified>
</cp:coreProperties>
</file>